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62" r:id="rId5"/>
    <p:sldId id="259" r:id="rId6"/>
    <p:sldId id="263" r:id="rId7"/>
    <p:sldId id="264" r:id="rId8"/>
    <p:sldId id="265" r:id="rId9"/>
    <p:sldId id="266" r:id="rId10"/>
    <p:sldId id="270" r:id="rId11"/>
    <p:sldId id="272" r:id="rId12"/>
    <p:sldId id="274" r:id="rId13"/>
    <p:sldId id="273" r:id="rId14"/>
    <p:sldId id="275" r:id="rId15"/>
    <p:sldId id="260" r:id="rId16"/>
    <p:sldId id="267" r:id="rId17"/>
    <p:sldId id="276" r:id="rId18"/>
    <p:sldId id="268" r:id="rId19"/>
    <p:sldId id="269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9497283" y="5861702"/>
            <a:ext cx="1858897" cy="485675"/>
            <a:chOff x="4936" y="3657"/>
            <a:chExt cx="1952" cy="510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26" y="1912537"/>
            <a:ext cx="5982674" cy="349388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8418" y="388417"/>
            <a:ext cx="11409770" cy="3916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4994" y="1715513"/>
            <a:ext cx="10053005" cy="671638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993" y="2387151"/>
            <a:ext cx="10053005" cy="5168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solidFill>
                  <a:srgbClr val="00BEE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 1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14993" y="4467226"/>
            <a:ext cx="5240825" cy="4212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to add subhead 2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4993" y="4888523"/>
            <a:ext cx="5246545" cy="398585"/>
          </a:xfrm>
        </p:spPr>
        <p:txBody>
          <a:bodyPr/>
          <a:lstStyle>
            <a:lvl1pPr marL="0" indent="0">
              <a:buNone/>
              <a:defRPr sz="1800" b="0" i="1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to add subhead 2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2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10548938" y="6247937"/>
            <a:ext cx="1208424" cy="315726"/>
            <a:chOff x="4936" y="3657"/>
            <a:chExt cx="1952" cy="510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179" y="566443"/>
            <a:ext cx="10835234" cy="578145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8092"/>
            <a:ext cx="8051575" cy="372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46" y="17612"/>
            <a:ext cx="4129593" cy="355145"/>
          </a:xfrm>
          <a:prstGeom prst="rect">
            <a:avLst/>
          </a:prstGeom>
        </p:spPr>
      </p:pic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655200" y="6228000"/>
            <a:ext cx="5236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3B0B0-AEDB-CA4E-9EC4-D1574C4EFD42}" type="slidenum">
              <a:rPr lang="en-GB" smtClean="0"/>
              <a:pPr/>
              <a:t>‹#›</a:t>
            </a:fld>
            <a:r>
              <a:rPr lang="en-GB" dirty="0"/>
              <a:t> | Focus where it matters.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38439" y="1793632"/>
            <a:ext cx="10807944" cy="4384430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439" y="1144505"/>
            <a:ext cx="10826730" cy="5168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rgbClr val="00BEE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6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179" y="566443"/>
            <a:ext cx="10835234" cy="578145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8092"/>
            <a:ext cx="8051575" cy="372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46" y="17612"/>
            <a:ext cx="4129593" cy="355145"/>
          </a:xfrm>
          <a:prstGeom prst="rect">
            <a:avLst/>
          </a:prstGeom>
        </p:spPr>
      </p:pic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655200" y="6228000"/>
            <a:ext cx="5236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3B0B0-AEDB-CA4E-9EC4-D1574C4EFD42}" type="slidenum">
              <a:rPr lang="en-GB" smtClean="0"/>
              <a:pPr/>
              <a:t>‹#›</a:t>
            </a:fld>
            <a:r>
              <a:rPr lang="en-GB" dirty="0"/>
              <a:t> | Focus where it matters.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439" y="1144505"/>
            <a:ext cx="10826730" cy="5168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rgbClr val="00BEE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10548938" y="6247937"/>
            <a:ext cx="1208424" cy="315726"/>
            <a:chOff x="4936" y="3657"/>
            <a:chExt cx="1952" cy="510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0962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no page 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179" y="566443"/>
            <a:ext cx="10835234" cy="578145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8092"/>
            <a:ext cx="8051575" cy="372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46" y="17612"/>
            <a:ext cx="4129593" cy="35514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38439" y="1793632"/>
            <a:ext cx="10807944" cy="4384430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439" y="1144505"/>
            <a:ext cx="10826730" cy="5168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rgbClr val="00BEE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10548938" y="6247937"/>
            <a:ext cx="1208424" cy="315726"/>
            <a:chOff x="4936" y="3657"/>
            <a:chExt cx="1952" cy="510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281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179" y="566443"/>
            <a:ext cx="10835234" cy="578145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8092"/>
            <a:ext cx="8051575" cy="372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46" y="17612"/>
            <a:ext cx="4129593" cy="355145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654038" y="6228000"/>
            <a:ext cx="5236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3B0B0-AEDB-CA4E-9EC4-D1574C4EFD42}" type="slidenum">
              <a:rPr lang="en-GB" smtClean="0"/>
              <a:pPr/>
              <a:t>‹#›</a:t>
            </a:fld>
            <a:r>
              <a:rPr lang="en-GB" dirty="0"/>
              <a:t> | Focus where it matters.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638439" y="1144505"/>
            <a:ext cx="10826730" cy="5168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rgbClr val="00BEE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190518" y="1793632"/>
            <a:ext cx="5274651" cy="4243753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33779" y="1793632"/>
            <a:ext cx="5274651" cy="4243753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10548938" y="6247937"/>
            <a:ext cx="1208424" cy="315726"/>
            <a:chOff x="4936" y="3657"/>
            <a:chExt cx="1952" cy="510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643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eces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179" y="566443"/>
            <a:ext cx="10835234" cy="578145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8092"/>
            <a:ext cx="8051575" cy="372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46" y="17612"/>
            <a:ext cx="4129593" cy="355145"/>
          </a:xfrm>
          <a:prstGeom prst="rect">
            <a:avLst/>
          </a:prstGeom>
        </p:spPr>
      </p:pic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654038" y="6228000"/>
            <a:ext cx="5236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3B0B0-AEDB-CA4E-9EC4-D1574C4EFD42}" type="slidenum">
              <a:rPr lang="en-GB" smtClean="0"/>
              <a:pPr/>
              <a:t>‹#›</a:t>
            </a:fld>
            <a:r>
              <a:rPr lang="en-GB" dirty="0"/>
              <a:t> | Focus where it matters.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439" y="1144505"/>
            <a:ext cx="10826730" cy="5168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rgbClr val="00BEE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38439" y="1793632"/>
            <a:ext cx="3398960" cy="4232030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066209" y="1793632"/>
            <a:ext cx="3398960" cy="4232030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352324" y="1793632"/>
            <a:ext cx="3398960" cy="4232030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10548938" y="6247937"/>
            <a:ext cx="1208424" cy="315726"/>
            <a:chOff x="4936" y="3657"/>
            <a:chExt cx="1952" cy="510"/>
          </a:xfrm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355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1 Col.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179" y="566443"/>
            <a:ext cx="10835234" cy="578145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8092"/>
            <a:ext cx="8051575" cy="372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46" y="17612"/>
            <a:ext cx="4129593" cy="355145"/>
          </a:xfrm>
          <a:prstGeom prst="rect">
            <a:avLst/>
          </a:prstGeom>
        </p:spPr>
      </p:pic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439" y="1144505"/>
            <a:ext cx="10826730" cy="5168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rgbClr val="00BEE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38439" y="1793632"/>
            <a:ext cx="3873832" cy="4232030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20355" y="1793632"/>
            <a:ext cx="6746058" cy="423203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54038" y="6228000"/>
            <a:ext cx="5236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3B0B0-AEDB-CA4E-9EC4-D1574C4EFD42}" type="slidenum">
              <a:rPr lang="en-GB" smtClean="0"/>
              <a:pPr/>
              <a:t>‹#›</a:t>
            </a:fld>
            <a:r>
              <a:rPr lang="en-GB" dirty="0"/>
              <a:t> | Focus where it matters.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10548938" y="6247937"/>
            <a:ext cx="1208424" cy="315726"/>
            <a:chOff x="4936" y="3657"/>
            <a:chExt cx="1952" cy="510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394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0533" y="566443"/>
            <a:ext cx="5079151" cy="5781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1999" cy="5868537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3593" y="581357"/>
            <a:ext cx="5088577" cy="563231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3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548938" y="6247937"/>
            <a:ext cx="1208424" cy="315726"/>
            <a:chOff x="4936" y="3657"/>
            <a:chExt cx="1952" cy="510"/>
          </a:xfrm>
        </p:grpSpPr>
        <p:sp>
          <p:nvSpPr>
            <p:cNvPr id="21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5207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1 Col. Co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38844" y="566443"/>
            <a:ext cx="5631399" cy="578145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5498" cy="6864096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38844" y="1793632"/>
            <a:ext cx="5615354" cy="4232030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2891" y="1144504"/>
            <a:ext cx="5627077" cy="5168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rgbClr val="00BEE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10548938" y="6247937"/>
            <a:ext cx="1208424" cy="315726"/>
            <a:chOff x="4936" y="3657"/>
            <a:chExt cx="1952" cy="510"/>
          </a:xfrm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424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age 1 (Blu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179" y="566443"/>
            <a:ext cx="3313502" cy="1092236"/>
          </a:xfrm>
        </p:spPr>
        <p:txBody>
          <a:bodyPr anchor="b" anchorCtr="0">
            <a:no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  <a:endParaRPr lang="en-GB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157331" y="3455581"/>
            <a:ext cx="3891293" cy="3402419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54038" y="6228000"/>
            <a:ext cx="3289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3B0B0-AEDB-CA4E-9EC4-D1574C4EFD42}" type="slidenum">
              <a:rPr lang="en-GB" smtClean="0"/>
              <a:pPr/>
              <a:t>‹#›</a:t>
            </a:fld>
            <a:r>
              <a:rPr lang="en-GB" dirty="0"/>
              <a:t> | Focus where it matters.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57330" y="0"/>
            <a:ext cx="8034670" cy="3423685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79418" y="3454400"/>
            <a:ext cx="4112582" cy="3403599"/>
          </a:xfrm>
          <a:solidFill>
            <a:schemeClr val="tx2"/>
          </a:solidFill>
        </p:spPr>
        <p:txBody>
          <a:bodyPr wrap="square" lIns="216000" tIns="216000" rIns="216000" bIns="21600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optional pull out copy statement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33045" y="1793632"/>
            <a:ext cx="3305909" cy="4255476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3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age 1 (Maro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179" y="566443"/>
            <a:ext cx="3313502" cy="1092236"/>
          </a:xfrm>
        </p:spPr>
        <p:txBody>
          <a:bodyPr anchor="b" anchorCtr="0">
            <a:no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  <a:endParaRPr lang="en-GB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157331" y="3455581"/>
            <a:ext cx="3891293" cy="3402419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54038" y="6228000"/>
            <a:ext cx="3289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3B0B0-AEDB-CA4E-9EC4-D1574C4EFD42}" type="slidenum">
              <a:rPr lang="en-GB" smtClean="0"/>
              <a:pPr/>
              <a:t>‹#›</a:t>
            </a:fld>
            <a:r>
              <a:rPr lang="en-GB" dirty="0"/>
              <a:t> | Focus where it matters.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57330" y="0"/>
            <a:ext cx="8034670" cy="3423685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79418" y="3454400"/>
            <a:ext cx="4112582" cy="3403599"/>
          </a:xfrm>
          <a:solidFill>
            <a:schemeClr val="accent1"/>
          </a:solidFill>
        </p:spPr>
        <p:txBody>
          <a:bodyPr wrap="square" lIns="216000" tIns="216000" rIns="216000" bIns="21600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optional pull out copy statement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31179" y="1793632"/>
            <a:ext cx="3305909" cy="4255476"/>
          </a:xfrm>
        </p:spPr>
        <p:txBody>
          <a:bodyPr/>
          <a:lstStyle>
            <a:lvl1pPr marL="266700" indent="-266700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988" indent="-268288">
              <a:buFont typeface=".AppleSystemUIFont" charset="-120"/>
              <a:buChar char="-"/>
              <a:tabLst/>
              <a:defRPr>
                <a:solidFill>
                  <a:schemeClr val="tx1"/>
                </a:solidFill>
              </a:defRPr>
            </a:lvl2pPr>
            <a:lvl3pPr marL="757238" indent="-233363">
              <a:tabLst/>
              <a:defRPr>
                <a:solidFill>
                  <a:schemeClr val="tx1"/>
                </a:solidFill>
              </a:defRPr>
            </a:lvl3pPr>
            <a:lvl4pPr marL="977900" indent="-233363">
              <a:buFont typeface=".AppleSystemUIFont" charset="-120"/>
              <a:buChar char="-"/>
              <a:tabLst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690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2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26" y="1912537"/>
            <a:ext cx="5982674" cy="3493882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418" y="388417"/>
            <a:ext cx="11409770" cy="391654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4995" y="1715513"/>
            <a:ext cx="5356927" cy="671638"/>
          </a:xfrm>
        </p:spPr>
        <p:txBody>
          <a:bodyPr anchor="b" anchorCtr="0">
            <a:sp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993" y="2387151"/>
            <a:ext cx="5356929" cy="535531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 1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4993" y="4467226"/>
            <a:ext cx="5240825" cy="4212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to add subhead 2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993" y="4888523"/>
            <a:ext cx="5246545" cy="398585"/>
          </a:xfrm>
        </p:spPr>
        <p:txBody>
          <a:bodyPr/>
          <a:lstStyle>
            <a:lvl1pPr marL="0" indent="0">
              <a:buNone/>
              <a:defRPr sz="1800" b="0" i="1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to add subhead 2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9497283" y="5861702"/>
            <a:ext cx="1858897" cy="485675"/>
            <a:chOff x="4936" y="3657"/>
            <a:chExt cx="1952" cy="510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755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age 2 (Blu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157329" y="0"/>
            <a:ext cx="3891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86723" y="1"/>
            <a:ext cx="4105275" cy="2689224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086724" y="2727325"/>
            <a:ext cx="4105275" cy="4130676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117975" cy="6858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0333" y="2708520"/>
            <a:ext cx="34133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72593" y="2832920"/>
            <a:ext cx="3534097" cy="1255728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copy statement in this position only</a:t>
            </a:r>
          </a:p>
        </p:txBody>
      </p:sp>
    </p:spTree>
    <p:extLst>
      <p:ext uri="{BB962C8B-B14F-4D97-AF65-F5344CB8AC3E}">
        <p14:creationId xmlns:p14="http://schemas.microsoft.com/office/powerpoint/2010/main" val="163330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age 2 (Maro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157329" y="0"/>
            <a:ext cx="38912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86723" y="1"/>
            <a:ext cx="4105275" cy="2689224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086724" y="2727325"/>
            <a:ext cx="4105275" cy="4130676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117975" cy="6858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0333" y="2708520"/>
            <a:ext cx="34133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72593" y="2832920"/>
            <a:ext cx="3534097" cy="1255728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copy statement in this position only</a:t>
            </a:r>
          </a:p>
        </p:txBody>
      </p:sp>
    </p:spTree>
    <p:extLst>
      <p:ext uri="{BB962C8B-B14F-4D97-AF65-F5344CB8AC3E}">
        <p14:creationId xmlns:p14="http://schemas.microsoft.com/office/powerpoint/2010/main" val="34482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age 3 (Blu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16625" y="3422650"/>
            <a:ext cx="6175373" cy="34414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38844" y="3531967"/>
            <a:ext cx="5631399" cy="5781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81700" cy="6864096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16626" y="0"/>
            <a:ext cx="6175374" cy="3387725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35683" y="4113081"/>
            <a:ext cx="5637217" cy="4247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581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age 3 (Maro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16625" y="3422650"/>
            <a:ext cx="6175373" cy="3441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138844" y="3531967"/>
            <a:ext cx="5631399" cy="5781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81700" cy="6864096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16626" y="0"/>
            <a:ext cx="6175374" cy="3387725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35683" y="4113081"/>
            <a:ext cx="5637217" cy="4247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2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age 4 (Blu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981700" cy="6864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0533" y="566443"/>
            <a:ext cx="5079151" cy="5781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16625" y="0"/>
            <a:ext cx="6175375" cy="3387725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67"/>
          <a:stretch/>
        </p:blipFill>
        <p:spPr>
          <a:xfrm>
            <a:off x="5972560" y="3357189"/>
            <a:ext cx="6196651" cy="3530721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423" y="1141281"/>
            <a:ext cx="5088577" cy="4247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6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age 4 (Maro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981700" cy="6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0533" y="566443"/>
            <a:ext cx="5079151" cy="57814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16625" y="0"/>
            <a:ext cx="6175375" cy="3387725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67"/>
          <a:stretch/>
        </p:blipFill>
        <p:spPr>
          <a:xfrm>
            <a:off x="5972560" y="3357189"/>
            <a:ext cx="6196651" cy="3530721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423" y="1141281"/>
            <a:ext cx="5088577" cy="4247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subhead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5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80326" y="388417"/>
            <a:ext cx="11434046" cy="61013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2100" y="4207858"/>
            <a:ext cx="108595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14994" y="4324816"/>
            <a:ext cx="5456197" cy="388418"/>
          </a:xfrm>
        </p:spPr>
        <p:txBody>
          <a:bodyPr anchor="b" anchorCtr="0">
            <a:noAutofit/>
          </a:bodyPr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contact details</a:t>
            </a:r>
            <a:endParaRPr lang="en-GB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626" y="1743417"/>
            <a:ext cx="271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BEE7"/>
                </a:solidFill>
              </a:rPr>
              <a:t>Thank you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4993" y="4707440"/>
            <a:ext cx="5454337" cy="3139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b="0" dirty="0"/>
              <a:t>Click to add address and contact details</a:t>
            </a:r>
            <a:endParaRPr lang="en-GB" b="0" dirty="0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9480616" y="5848380"/>
            <a:ext cx="1908000" cy="498504"/>
            <a:chOff x="4936" y="3657"/>
            <a:chExt cx="1952" cy="510"/>
          </a:xfrm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9572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kt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5789332" y="2558795"/>
            <a:ext cx="5043768" cy="1317790"/>
            <a:chOff x="4936" y="3657"/>
            <a:chExt cx="1952" cy="51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4936" y="3657"/>
              <a:ext cx="505" cy="510"/>
            </a:xfrm>
            <a:custGeom>
              <a:avLst/>
              <a:gdLst>
                <a:gd name="T0" fmla="*/ 281 w 293"/>
                <a:gd name="T1" fmla="*/ 87 h 294"/>
                <a:gd name="T2" fmla="*/ 293 w 293"/>
                <a:gd name="T3" fmla="*/ 147 h 294"/>
                <a:gd name="T4" fmla="*/ 146 w 293"/>
                <a:gd name="T5" fmla="*/ 294 h 294"/>
                <a:gd name="T6" fmla="*/ 0 w 293"/>
                <a:gd name="T7" fmla="*/ 147 h 294"/>
                <a:gd name="T8" fmla="*/ 146 w 293"/>
                <a:gd name="T9" fmla="*/ 0 h 294"/>
                <a:gd name="T10" fmla="*/ 206 w 293"/>
                <a:gd name="T11" fmla="*/ 12 h 294"/>
                <a:gd name="T12" fmla="*/ 184 w 293"/>
                <a:gd name="T13" fmla="*/ 35 h 294"/>
                <a:gd name="T14" fmla="*/ 146 w 293"/>
                <a:gd name="T15" fmla="*/ 28 h 294"/>
                <a:gd name="T16" fmla="*/ 28 w 293"/>
                <a:gd name="T17" fmla="*/ 147 h 294"/>
                <a:gd name="T18" fmla="*/ 146 w 293"/>
                <a:gd name="T19" fmla="*/ 266 h 294"/>
                <a:gd name="T20" fmla="*/ 265 w 293"/>
                <a:gd name="T21" fmla="*/ 147 h 294"/>
                <a:gd name="T22" fmla="*/ 258 w 293"/>
                <a:gd name="T23" fmla="*/ 109 h 294"/>
                <a:gd name="T24" fmla="*/ 281 w 293"/>
                <a:gd name="T25" fmla="*/ 8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294">
                  <a:moveTo>
                    <a:pt x="281" y="87"/>
                  </a:moveTo>
                  <a:cubicBezTo>
                    <a:pt x="289" y="106"/>
                    <a:pt x="293" y="126"/>
                    <a:pt x="293" y="147"/>
                  </a:cubicBezTo>
                  <a:cubicBezTo>
                    <a:pt x="293" y="228"/>
                    <a:pt x="227" y="294"/>
                    <a:pt x="146" y="294"/>
                  </a:cubicBezTo>
                  <a:cubicBezTo>
                    <a:pt x="65" y="294"/>
                    <a:pt x="0" y="228"/>
                    <a:pt x="0" y="147"/>
                  </a:cubicBezTo>
                  <a:cubicBezTo>
                    <a:pt x="0" y="66"/>
                    <a:pt x="65" y="0"/>
                    <a:pt x="146" y="0"/>
                  </a:cubicBezTo>
                  <a:cubicBezTo>
                    <a:pt x="167" y="0"/>
                    <a:pt x="187" y="5"/>
                    <a:pt x="206" y="12"/>
                  </a:cubicBezTo>
                  <a:cubicBezTo>
                    <a:pt x="184" y="35"/>
                    <a:pt x="184" y="35"/>
                    <a:pt x="184" y="35"/>
                  </a:cubicBezTo>
                  <a:cubicBezTo>
                    <a:pt x="172" y="31"/>
                    <a:pt x="159" y="28"/>
                    <a:pt x="146" y="28"/>
                  </a:cubicBezTo>
                  <a:cubicBezTo>
                    <a:pt x="81" y="28"/>
                    <a:pt x="28" y="82"/>
                    <a:pt x="28" y="147"/>
                  </a:cubicBezTo>
                  <a:cubicBezTo>
                    <a:pt x="28" y="213"/>
                    <a:pt x="81" y="266"/>
                    <a:pt x="146" y="266"/>
                  </a:cubicBezTo>
                  <a:cubicBezTo>
                    <a:pt x="212" y="266"/>
                    <a:pt x="265" y="213"/>
                    <a:pt x="265" y="147"/>
                  </a:cubicBezTo>
                  <a:cubicBezTo>
                    <a:pt x="265" y="134"/>
                    <a:pt x="263" y="121"/>
                    <a:pt x="258" y="109"/>
                  </a:cubicBezTo>
                  <a:lnTo>
                    <a:pt x="281" y="87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5516" y="3725"/>
              <a:ext cx="233" cy="371"/>
            </a:xfrm>
            <a:custGeom>
              <a:avLst/>
              <a:gdLst>
                <a:gd name="T0" fmla="*/ 0 w 233"/>
                <a:gd name="T1" fmla="*/ 0 h 371"/>
                <a:gd name="T2" fmla="*/ 221 w 233"/>
                <a:gd name="T3" fmla="*/ 0 h 371"/>
                <a:gd name="T4" fmla="*/ 221 w 233"/>
                <a:gd name="T5" fmla="*/ 47 h 371"/>
                <a:gd name="T6" fmla="*/ 56 w 233"/>
                <a:gd name="T7" fmla="*/ 47 h 371"/>
                <a:gd name="T8" fmla="*/ 56 w 233"/>
                <a:gd name="T9" fmla="*/ 154 h 371"/>
                <a:gd name="T10" fmla="*/ 205 w 233"/>
                <a:gd name="T11" fmla="*/ 154 h 371"/>
                <a:gd name="T12" fmla="*/ 205 w 233"/>
                <a:gd name="T13" fmla="*/ 203 h 371"/>
                <a:gd name="T14" fmla="*/ 56 w 233"/>
                <a:gd name="T15" fmla="*/ 203 h 371"/>
                <a:gd name="T16" fmla="*/ 56 w 233"/>
                <a:gd name="T17" fmla="*/ 324 h 371"/>
                <a:gd name="T18" fmla="*/ 233 w 233"/>
                <a:gd name="T19" fmla="*/ 324 h 371"/>
                <a:gd name="T20" fmla="*/ 233 w 233"/>
                <a:gd name="T21" fmla="*/ 371 h 371"/>
                <a:gd name="T22" fmla="*/ 0 w 233"/>
                <a:gd name="T23" fmla="*/ 371 h 371"/>
                <a:gd name="T24" fmla="*/ 0 w 233"/>
                <a:gd name="T2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371">
                  <a:moveTo>
                    <a:pt x="0" y="0"/>
                  </a:moveTo>
                  <a:lnTo>
                    <a:pt x="221" y="0"/>
                  </a:lnTo>
                  <a:lnTo>
                    <a:pt x="221" y="47"/>
                  </a:lnTo>
                  <a:lnTo>
                    <a:pt x="56" y="47"/>
                  </a:lnTo>
                  <a:lnTo>
                    <a:pt x="56" y="154"/>
                  </a:lnTo>
                  <a:lnTo>
                    <a:pt x="205" y="154"/>
                  </a:lnTo>
                  <a:lnTo>
                    <a:pt x="205" y="203"/>
                  </a:lnTo>
                  <a:lnTo>
                    <a:pt x="56" y="203"/>
                  </a:lnTo>
                  <a:lnTo>
                    <a:pt x="56" y="324"/>
                  </a:lnTo>
                  <a:lnTo>
                    <a:pt x="233" y="324"/>
                  </a:lnTo>
                  <a:lnTo>
                    <a:pt x="233" y="371"/>
                  </a:lnTo>
                  <a:lnTo>
                    <a:pt x="0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7"/>
            <p:cNvSpPr>
              <a:spLocks noChangeArrowheads="1"/>
            </p:cNvSpPr>
            <p:nvPr userDrawn="1"/>
          </p:nvSpPr>
          <p:spPr bwMode="auto">
            <a:xfrm>
              <a:off x="5802" y="3725"/>
              <a:ext cx="52" cy="371"/>
            </a:xfrm>
            <a:prstGeom prst="rect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5904" y="3838"/>
              <a:ext cx="246" cy="265"/>
            </a:xfrm>
            <a:custGeom>
              <a:avLst/>
              <a:gdLst>
                <a:gd name="T0" fmla="*/ 0 w 143"/>
                <a:gd name="T1" fmla="*/ 77 h 153"/>
                <a:gd name="T2" fmla="*/ 73 w 143"/>
                <a:gd name="T3" fmla="*/ 0 h 153"/>
                <a:gd name="T4" fmla="*/ 143 w 143"/>
                <a:gd name="T5" fmla="*/ 76 h 153"/>
                <a:gd name="T6" fmla="*/ 143 w 143"/>
                <a:gd name="T7" fmla="*/ 84 h 153"/>
                <a:gd name="T8" fmla="*/ 30 w 143"/>
                <a:gd name="T9" fmla="*/ 84 h 153"/>
                <a:gd name="T10" fmla="*/ 80 w 143"/>
                <a:gd name="T11" fmla="*/ 129 h 153"/>
                <a:gd name="T12" fmla="*/ 124 w 143"/>
                <a:gd name="T13" fmla="*/ 110 h 153"/>
                <a:gd name="T14" fmla="*/ 139 w 143"/>
                <a:gd name="T15" fmla="*/ 129 h 153"/>
                <a:gd name="T16" fmla="*/ 79 w 143"/>
                <a:gd name="T17" fmla="*/ 153 h 153"/>
                <a:gd name="T18" fmla="*/ 0 w 143"/>
                <a:gd name="T19" fmla="*/ 77 h 153"/>
                <a:gd name="T20" fmla="*/ 32 w 143"/>
                <a:gd name="T21" fmla="*/ 62 h 153"/>
                <a:gd name="T22" fmla="*/ 110 w 143"/>
                <a:gd name="T23" fmla="*/ 62 h 153"/>
                <a:gd name="T24" fmla="*/ 72 w 143"/>
                <a:gd name="T25" fmla="*/ 24 h 153"/>
                <a:gd name="T26" fmla="*/ 32 w 143"/>
                <a:gd name="T27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53">
                  <a:moveTo>
                    <a:pt x="0" y="77"/>
                  </a:moveTo>
                  <a:cubicBezTo>
                    <a:pt x="0" y="33"/>
                    <a:pt x="32" y="0"/>
                    <a:pt x="73" y="0"/>
                  </a:cubicBezTo>
                  <a:cubicBezTo>
                    <a:pt x="116" y="0"/>
                    <a:pt x="143" y="36"/>
                    <a:pt x="143" y="76"/>
                  </a:cubicBezTo>
                  <a:cubicBezTo>
                    <a:pt x="143" y="78"/>
                    <a:pt x="143" y="82"/>
                    <a:pt x="143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3" y="112"/>
                    <a:pt x="53" y="129"/>
                    <a:pt x="80" y="129"/>
                  </a:cubicBezTo>
                  <a:cubicBezTo>
                    <a:pt x="101" y="129"/>
                    <a:pt x="116" y="117"/>
                    <a:pt x="124" y="110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25" y="143"/>
                    <a:pt x="102" y="153"/>
                    <a:pt x="79" y="153"/>
                  </a:cubicBezTo>
                  <a:cubicBezTo>
                    <a:pt x="32" y="153"/>
                    <a:pt x="0" y="121"/>
                    <a:pt x="0" y="77"/>
                  </a:cubicBezTo>
                  <a:close/>
                  <a:moveTo>
                    <a:pt x="32" y="62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0" y="41"/>
                    <a:pt x="95" y="24"/>
                    <a:pt x="72" y="24"/>
                  </a:cubicBezTo>
                  <a:cubicBezTo>
                    <a:pt x="50" y="24"/>
                    <a:pt x="35" y="40"/>
                    <a:pt x="32" y="62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6199" y="3725"/>
              <a:ext cx="244" cy="371"/>
            </a:xfrm>
            <a:custGeom>
              <a:avLst/>
              <a:gdLst>
                <a:gd name="T0" fmla="*/ 172 w 244"/>
                <a:gd name="T1" fmla="*/ 371 h 371"/>
                <a:gd name="T2" fmla="*/ 53 w 244"/>
                <a:gd name="T3" fmla="*/ 243 h 371"/>
                <a:gd name="T4" fmla="*/ 53 w 244"/>
                <a:gd name="T5" fmla="*/ 371 h 371"/>
                <a:gd name="T6" fmla="*/ 0 w 244"/>
                <a:gd name="T7" fmla="*/ 371 h 371"/>
                <a:gd name="T8" fmla="*/ 0 w 244"/>
                <a:gd name="T9" fmla="*/ 0 h 371"/>
                <a:gd name="T10" fmla="*/ 53 w 244"/>
                <a:gd name="T11" fmla="*/ 0 h 371"/>
                <a:gd name="T12" fmla="*/ 53 w 244"/>
                <a:gd name="T13" fmla="*/ 222 h 371"/>
                <a:gd name="T14" fmla="*/ 153 w 244"/>
                <a:gd name="T15" fmla="*/ 120 h 371"/>
                <a:gd name="T16" fmla="*/ 217 w 244"/>
                <a:gd name="T17" fmla="*/ 120 h 371"/>
                <a:gd name="T18" fmla="*/ 107 w 244"/>
                <a:gd name="T19" fmla="*/ 227 h 371"/>
                <a:gd name="T20" fmla="*/ 244 w 244"/>
                <a:gd name="T21" fmla="*/ 371 h 371"/>
                <a:gd name="T22" fmla="*/ 172 w 244"/>
                <a:gd name="T23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71">
                  <a:moveTo>
                    <a:pt x="172" y="371"/>
                  </a:moveTo>
                  <a:lnTo>
                    <a:pt x="53" y="243"/>
                  </a:lnTo>
                  <a:lnTo>
                    <a:pt x="53" y="371"/>
                  </a:lnTo>
                  <a:lnTo>
                    <a:pt x="0" y="37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222"/>
                  </a:lnTo>
                  <a:lnTo>
                    <a:pt x="153" y="120"/>
                  </a:lnTo>
                  <a:lnTo>
                    <a:pt x="217" y="120"/>
                  </a:lnTo>
                  <a:lnTo>
                    <a:pt x="107" y="227"/>
                  </a:lnTo>
                  <a:lnTo>
                    <a:pt x="244" y="371"/>
                  </a:lnTo>
                  <a:lnTo>
                    <a:pt x="172" y="371"/>
                  </a:ln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6459" y="3765"/>
              <a:ext cx="160" cy="338"/>
            </a:xfrm>
            <a:custGeom>
              <a:avLst/>
              <a:gdLst>
                <a:gd name="T0" fmla="*/ 0 w 93"/>
                <a:gd name="T1" fmla="*/ 131 h 195"/>
                <a:gd name="T2" fmla="*/ 0 w 93"/>
                <a:gd name="T3" fmla="*/ 0 h 195"/>
                <a:gd name="T4" fmla="*/ 31 w 93"/>
                <a:gd name="T5" fmla="*/ 0 h 195"/>
                <a:gd name="T6" fmla="*/ 31 w 93"/>
                <a:gd name="T7" fmla="*/ 46 h 195"/>
                <a:gd name="T8" fmla="*/ 82 w 93"/>
                <a:gd name="T9" fmla="*/ 46 h 195"/>
                <a:gd name="T10" fmla="*/ 82 w 93"/>
                <a:gd name="T11" fmla="*/ 71 h 195"/>
                <a:gd name="T12" fmla="*/ 31 w 93"/>
                <a:gd name="T13" fmla="*/ 71 h 195"/>
                <a:gd name="T14" fmla="*/ 31 w 93"/>
                <a:gd name="T15" fmla="*/ 135 h 195"/>
                <a:gd name="T16" fmla="*/ 60 w 93"/>
                <a:gd name="T17" fmla="*/ 168 h 195"/>
                <a:gd name="T18" fmla="*/ 84 w 93"/>
                <a:gd name="T19" fmla="*/ 163 h 195"/>
                <a:gd name="T20" fmla="*/ 93 w 93"/>
                <a:gd name="T21" fmla="*/ 189 h 195"/>
                <a:gd name="T22" fmla="*/ 60 w 93"/>
                <a:gd name="T23" fmla="*/ 195 h 195"/>
                <a:gd name="T24" fmla="*/ 0 w 93"/>
                <a:gd name="T25" fmla="*/ 13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95">
                  <a:moveTo>
                    <a:pt x="0" y="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56"/>
                    <a:pt x="41" y="168"/>
                    <a:pt x="60" y="168"/>
                  </a:cubicBezTo>
                  <a:cubicBezTo>
                    <a:pt x="71" y="168"/>
                    <a:pt x="78" y="166"/>
                    <a:pt x="84" y="163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85" y="191"/>
                    <a:pt x="74" y="195"/>
                    <a:pt x="60" y="195"/>
                  </a:cubicBezTo>
                  <a:cubicBezTo>
                    <a:pt x="16" y="195"/>
                    <a:pt x="0" y="170"/>
                    <a:pt x="0" y="131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6635" y="3838"/>
              <a:ext cx="253" cy="265"/>
            </a:xfrm>
            <a:custGeom>
              <a:avLst/>
              <a:gdLst>
                <a:gd name="T0" fmla="*/ 0 w 147"/>
                <a:gd name="T1" fmla="*/ 77 h 153"/>
                <a:gd name="T2" fmla="*/ 71 w 147"/>
                <a:gd name="T3" fmla="*/ 0 h 153"/>
                <a:gd name="T4" fmla="*/ 119 w 147"/>
                <a:gd name="T5" fmla="*/ 22 h 153"/>
                <a:gd name="T6" fmla="*/ 119 w 147"/>
                <a:gd name="T7" fmla="*/ 4 h 153"/>
                <a:gd name="T8" fmla="*/ 147 w 147"/>
                <a:gd name="T9" fmla="*/ 4 h 153"/>
                <a:gd name="T10" fmla="*/ 147 w 147"/>
                <a:gd name="T11" fmla="*/ 149 h 153"/>
                <a:gd name="T12" fmla="*/ 119 w 147"/>
                <a:gd name="T13" fmla="*/ 149 h 153"/>
                <a:gd name="T14" fmla="*/ 119 w 147"/>
                <a:gd name="T15" fmla="*/ 132 h 153"/>
                <a:gd name="T16" fmla="*/ 72 w 147"/>
                <a:gd name="T17" fmla="*/ 153 h 153"/>
                <a:gd name="T18" fmla="*/ 0 w 147"/>
                <a:gd name="T19" fmla="*/ 77 h 153"/>
                <a:gd name="T20" fmla="*/ 30 w 147"/>
                <a:gd name="T21" fmla="*/ 77 h 153"/>
                <a:gd name="T22" fmla="*/ 75 w 147"/>
                <a:gd name="T23" fmla="*/ 128 h 153"/>
                <a:gd name="T24" fmla="*/ 117 w 147"/>
                <a:gd name="T25" fmla="*/ 105 h 153"/>
                <a:gd name="T26" fmla="*/ 117 w 147"/>
                <a:gd name="T27" fmla="*/ 49 h 153"/>
                <a:gd name="T28" fmla="*/ 74 w 147"/>
                <a:gd name="T29" fmla="*/ 25 h 153"/>
                <a:gd name="T30" fmla="*/ 30 w 147"/>
                <a:gd name="T31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53">
                  <a:moveTo>
                    <a:pt x="0" y="77"/>
                  </a:moveTo>
                  <a:cubicBezTo>
                    <a:pt x="0" y="30"/>
                    <a:pt x="33" y="0"/>
                    <a:pt x="71" y="0"/>
                  </a:cubicBezTo>
                  <a:cubicBezTo>
                    <a:pt x="91" y="0"/>
                    <a:pt x="107" y="8"/>
                    <a:pt x="119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06" y="147"/>
                    <a:pt x="90" y="153"/>
                    <a:pt x="72" y="153"/>
                  </a:cubicBezTo>
                  <a:cubicBezTo>
                    <a:pt x="30" y="153"/>
                    <a:pt x="0" y="122"/>
                    <a:pt x="0" y="77"/>
                  </a:cubicBezTo>
                  <a:close/>
                  <a:moveTo>
                    <a:pt x="30" y="77"/>
                  </a:moveTo>
                  <a:cubicBezTo>
                    <a:pt x="30" y="107"/>
                    <a:pt x="49" y="128"/>
                    <a:pt x="75" y="128"/>
                  </a:cubicBezTo>
                  <a:cubicBezTo>
                    <a:pt x="92" y="128"/>
                    <a:pt x="107" y="120"/>
                    <a:pt x="117" y="105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07" y="34"/>
                    <a:pt x="91" y="25"/>
                    <a:pt x="74" y="25"/>
                  </a:cubicBezTo>
                  <a:cubicBezTo>
                    <a:pt x="47" y="25"/>
                    <a:pt x="30" y="49"/>
                    <a:pt x="30" y="77"/>
                  </a:cubicBezTo>
                  <a:close/>
                </a:path>
              </a:pathLst>
            </a:cu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Oval 12"/>
            <p:cNvSpPr>
              <a:spLocks noChangeArrowheads="1"/>
            </p:cNvSpPr>
            <p:nvPr userDrawn="1"/>
          </p:nvSpPr>
          <p:spPr bwMode="auto">
            <a:xfrm>
              <a:off x="5172" y="3897"/>
              <a:ext cx="33" cy="31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Oval 13"/>
            <p:cNvSpPr>
              <a:spLocks noChangeArrowheads="1"/>
            </p:cNvSpPr>
            <p:nvPr userDrawn="1"/>
          </p:nvSpPr>
          <p:spPr bwMode="auto">
            <a:xfrm>
              <a:off x="5215" y="3820"/>
              <a:ext cx="64" cy="64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Oval 14"/>
            <p:cNvSpPr>
              <a:spLocks noChangeArrowheads="1"/>
            </p:cNvSpPr>
            <p:nvPr userDrawn="1"/>
          </p:nvSpPr>
          <p:spPr bwMode="auto">
            <a:xfrm>
              <a:off x="5279" y="3708"/>
              <a:ext cx="112" cy="112"/>
            </a:xfrm>
            <a:prstGeom prst="ellipse">
              <a:avLst/>
            </a:prstGeom>
            <a:solidFill>
              <a:srgbClr val="00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9796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BF31F-559F-4C25-AFB0-80CEF691B7F5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078A-30DF-4389-B4BD-550E35F28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05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4" y="13852"/>
            <a:ext cx="8011116" cy="685751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80326" y="388417"/>
            <a:ext cx="11434046" cy="61013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2100" y="4207858"/>
            <a:ext cx="108595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14994" y="2880765"/>
            <a:ext cx="8315361" cy="1175368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big statement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6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4" y="13852"/>
            <a:ext cx="8011116" cy="685751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80326" y="388417"/>
            <a:ext cx="11434046" cy="61013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2100" y="4207858"/>
            <a:ext cx="108595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14995" y="2880765"/>
            <a:ext cx="8298270" cy="1175368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big statement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4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4" y="13852"/>
            <a:ext cx="8011116" cy="685751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80326" y="388417"/>
            <a:ext cx="11434046" cy="6101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2100" y="4207858"/>
            <a:ext cx="108595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14994" y="2880765"/>
            <a:ext cx="8298269" cy="1175368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big statement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0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4" y="13852"/>
            <a:ext cx="8011116" cy="685751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80326" y="388417"/>
            <a:ext cx="11434046" cy="61013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2100" y="4207858"/>
            <a:ext cx="108595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14994" y="2880765"/>
            <a:ext cx="8298269" cy="1175368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big statement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65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4" y="13852"/>
            <a:ext cx="8011116" cy="685751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80326" y="388417"/>
            <a:ext cx="11434046" cy="6101395"/>
          </a:xfrm>
          <a:prstGeom prst="rect">
            <a:avLst/>
          </a:prstGeom>
          <a:solidFill>
            <a:srgbClr val="A4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2100" y="4207858"/>
            <a:ext cx="108595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14995" y="2880765"/>
            <a:ext cx="8298270" cy="1175368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big statement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96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4" y="13852"/>
            <a:ext cx="8011116" cy="685751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80326" y="388417"/>
            <a:ext cx="11434046" cy="610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2100" y="4207858"/>
            <a:ext cx="108595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14995" y="2880765"/>
            <a:ext cx="8298270" cy="1175368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big statement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5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4" y="13852"/>
            <a:ext cx="8011116" cy="685751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80326" y="388417"/>
            <a:ext cx="11434046" cy="61013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2100" y="4207858"/>
            <a:ext cx="108595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14995" y="2880765"/>
            <a:ext cx="8298270" cy="1175368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big statement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1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179" y="566443"/>
            <a:ext cx="10722621" cy="11242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179" y="1825625"/>
            <a:ext cx="107226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AB3B0B0-AEDB-CA4E-9EC4-D1574C4EFD4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17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88950" indent="-22225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57238" indent="-22225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397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23938" indent="-1270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Rule Based Auto-Planning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Template driven in Monaco TPS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Xiaotian</a:t>
            </a:r>
            <a:r>
              <a:rPr lang="en-US" altLang="zh-CN" dirty="0" smtClean="0"/>
              <a:t> Huang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etails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How to initialize the whole workflow?</a:t>
            </a:r>
          </a:p>
          <a:p>
            <a:r>
              <a:rPr lang="en-US" altLang="zh-CN" dirty="0" smtClean="0"/>
              <a:t>How to evaluate the plan quality?</a:t>
            </a:r>
          </a:p>
          <a:p>
            <a:r>
              <a:rPr lang="en-US" altLang="zh-CN" dirty="0"/>
              <a:t>What if the prescription request couldn’t be met</a:t>
            </a:r>
            <a:r>
              <a:rPr lang="en-US" altLang="zh-CN" dirty="0" smtClean="0"/>
              <a:t>?</a:t>
            </a:r>
          </a:p>
          <a:p>
            <a:r>
              <a:rPr lang="en-US" altLang="zh-CN" dirty="0" smtClean="0"/>
              <a:t>What is the efficiency of auto-planning?</a:t>
            </a:r>
          </a:p>
          <a:p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0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Details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or prostate and HN cases, rule based on prior experience</a:t>
            </a:r>
          </a:p>
          <a:p>
            <a:r>
              <a:rPr lang="en-US" altLang="zh-CN" dirty="0" smtClean="0"/>
              <a:t>Automatically generate the .</a:t>
            </a:r>
            <a:r>
              <a:rPr lang="en-US" altLang="zh-CN" dirty="0" err="1" smtClean="0"/>
              <a:t>hyp</a:t>
            </a:r>
            <a:r>
              <a:rPr lang="en-US" altLang="zh-CN" dirty="0" smtClean="0"/>
              <a:t> file</a:t>
            </a:r>
          </a:p>
          <a:p>
            <a:r>
              <a:rPr lang="en-US" altLang="zh-CN" dirty="0" smtClean="0"/>
              <a:t>OAR’s cost functions should be relatively relaxed</a:t>
            </a:r>
          </a:p>
          <a:p>
            <a:r>
              <a:rPr lang="en-US" altLang="zh-CN" dirty="0" smtClean="0"/>
              <a:t>Initial DVH criteria (.xml) should be generated automatically with .</a:t>
            </a:r>
            <a:r>
              <a:rPr lang="en-US" altLang="zh-CN" dirty="0" err="1" smtClean="0"/>
              <a:t>py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How to initialize the whole workflow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2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Details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38439" y="1793632"/>
                <a:ext cx="4293252" cy="438443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400" dirty="0" smtClean="0"/>
                  <a:t>DVH </a:t>
                </a:r>
                <a:r>
                  <a:rPr lang="en-US" altLang="zh-CN" sz="2400" dirty="0"/>
                  <a:t>S</a:t>
                </a:r>
                <a:r>
                  <a:rPr lang="en-US" altLang="zh-CN" sz="2400" dirty="0" smtClean="0"/>
                  <a:t>tatistics Criteria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400" dirty="0" smtClean="0"/>
                  <a:t>Dose distribution</a:t>
                </a:r>
                <a:endParaRPr lang="en-US" altLang="zh-C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400" dirty="0" smtClean="0"/>
                  <a:t>Conformity Index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400" dirty="0" smtClean="0"/>
                  <a:t>Heterogeneity Index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400" dirty="0" smtClean="0"/>
                  <a:t>Score the plan using </a:t>
                </a:r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𝐷𝑉𝐻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 smtClean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38439" y="1793632"/>
                <a:ext cx="4293252" cy="4384430"/>
              </a:xfrm>
              <a:blipFill rotWithShape="0">
                <a:blip r:embed="rId2"/>
                <a:stretch>
                  <a:fillRect l="-1989" t="-1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How to evaluate the plan quality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964" y="3830064"/>
            <a:ext cx="5756586" cy="24141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77" y="1144505"/>
            <a:ext cx="4904106" cy="25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Prescription request is experience based</a:t>
            </a:r>
          </a:p>
          <a:p>
            <a:r>
              <a:rPr lang="en-US" altLang="zh-CN" dirty="0" smtClean="0"/>
              <a:t>The patient anatomy differs</a:t>
            </a:r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Solution: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 smtClean="0"/>
              <a:t> </a:t>
            </a:r>
            <a:r>
              <a:rPr lang="en-US" altLang="zh-CN" dirty="0" err="1" smtClean="0"/>
              <a:t>PlanIQ</a:t>
            </a:r>
            <a:r>
              <a:rPr lang="en-US" altLang="zh-CN" dirty="0"/>
              <a:t> </a:t>
            </a:r>
            <a:r>
              <a:rPr lang="en-US" altLang="zh-CN" dirty="0" smtClean="0"/>
              <a:t>or DL model predict the dose distribution as reference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 </a:t>
            </a:r>
            <a:r>
              <a:rPr lang="en-US" altLang="zh-CN" dirty="0" smtClean="0"/>
              <a:t>Change some criteria request in prescription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What if the prescription request couldn’t be met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522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Details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Prostate: ~15 iterations (30s/</a:t>
            </a:r>
            <a:r>
              <a:rPr lang="en-US" altLang="zh-CN" dirty="0" err="1" smtClean="0"/>
              <a:t>iter</a:t>
            </a:r>
            <a:r>
              <a:rPr lang="en-US" altLang="zh-CN" dirty="0" smtClean="0"/>
              <a:t>) </a:t>
            </a:r>
          </a:p>
          <a:p>
            <a:r>
              <a:rPr lang="en-US" altLang="zh-CN" dirty="0" err="1" smtClean="0"/>
              <a:t>Head&amp;Neck</a:t>
            </a:r>
            <a:r>
              <a:rPr lang="en-US" altLang="zh-CN" dirty="0"/>
              <a:t>:</a:t>
            </a:r>
            <a:r>
              <a:rPr lang="en-US" altLang="zh-CN" dirty="0" smtClean="0"/>
              <a:t> ~25 iterations (50s/</a:t>
            </a:r>
            <a:r>
              <a:rPr lang="en-US" altLang="zh-CN" dirty="0" err="1" smtClean="0"/>
              <a:t>iter</a:t>
            </a:r>
            <a:r>
              <a:rPr lang="en-US" altLang="zh-CN" dirty="0" smtClean="0"/>
              <a:t>) 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What is the efficiency of auto-planning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4" y="3024727"/>
            <a:ext cx="5476603" cy="2703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410" y="3024727"/>
            <a:ext cx="4777989" cy="31533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90066" y="5848716"/>
            <a:ext cx="1330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Prostate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16730" y="6178062"/>
            <a:ext cx="18293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Head&amp;Neck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7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Work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Robustness &amp; Intelligence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Reinforcement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/>
              <a:t>P</a:t>
            </a:r>
            <a:r>
              <a:rPr lang="en-US" altLang="zh-CN" sz="2000" dirty="0" smtClean="0"/>
              <a:t>lanning similar to playing game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Q-learning approaches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A3C approach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Improve interfacing efficiency between TPS and program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Need more workstations for parallel computation</a:t>
            </a:r>
            <a:endParaRPr lang="en-US" altLang="zh-CN" sz="2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Orientation Optimization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Orientation optimization is  vital in IMRT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Lung V5 needs a strict selection of beam orientations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To incorporate evolution algorithm into selection of optimal orientation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 smtClean="0"/>
              <a:t>Warm-Start for optimization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/>
              <a:t>Improve TPS optimization efficiency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/>
              <a:t>Avoid inner </a:t>
            </a:r>
            <a:r>
              <a:rPr lang="en-US" altLang="zh-CN" sz="2000" dirty="0" smtClean="0"/>
              <a:t>optimization iteration limits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Better performance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Recompile Monaco TPS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 Comparison to no-warm start version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216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Trial-and-Error learning process</a:t>
            </a:r>
          </a:p>
          <a:p>
            <a:r>
              <a:rPr lang="en-US" altLang="zh-CN" dirty="0" smtClean="0"/>
              <a:t>Q(State, Action) for estimation</a:t>
            </a:r>
          </a:p>
          <a:p>
            <a:r>
              <a:rPr lang="en-US" altLang="zh-CN" dirty="0"/>
              <a:t>C</a:t>
            </a:r>
            <a:r>
              <a:rPr lang="en-US" altLang="zh-CN" dirty="0" smtClean="0"/>
              <a:t>ommunication between program and TPS</a:t>
            </a:r>
          </a:p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Q-Learning applied in planning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9" y="3381374"/>
            <a:ext cx="10469161" cy="27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37" y="1722650"/>
            <a:ext cx="5693520" cy="24294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Reinforcement Learning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High-dose-rate </a:t>
            </a:r>
            <a:r>
              <a:rPr lang="en-US" altLang="zh-CN" dirty="0"/>
              <a:t>brachytherapy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57" y="1696790"/>
            <a:ext cx="5368012" cy="38792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40338" y="5595359"/>
            <a:ext cx="363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https://arxiv.org/abs/1811.10102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09" y="4152085"/>
            <a:ext cx="5976377" cy="19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0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96489" y="3001054"/>
            <a:ext cx="10376732" cy="2476292"/>
            <a:chOff x="399363" y="786384"/>
            <a:chExt cx="9447452" cy="2926080"/>
          </a:xfrm>
        </p:grpSpPr>
        <p:grpSp>
          <p:nvGrpSpPr>
            <p:cNvPr id="6" name="组合 5"/>
            <p:cNvGrpSpPr/>
            <p:nvPr/>
          </p:nvGrpSpPr>
          <p:grpSpPr>
            <a:xfrm>
              <a:off x="399363" y="786384"/>
              <a:ext cx="9447452" cy="2926080"/>
              <a:chOff x="399363" y="433677"/>
              <a:chExt cx="9447452" cy="3278787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500560" y="813816"/>
                <a:ext cx="9346255" cy="2898648"/>
                <a:chOff x="838888" y="1472184"/>
                <a:chExt cx="9346255" cy="2898648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838888" y="1472184"/>
                  <a:ext cx="9346255" cy="2898648"/>
                  <a:chOff x="409120" y="722376"/>
                  <a:chExt cx="9346255" cy="2898648"/>
                </a:xfrm>
              </p:grpSpPr>
              <p:sp>
                <p:nvSpPr>
                  <p:cNvPr id="12" name="矩形 11"/>
                  <p:cNvSpPr/>
                  <p:nvPr/>
                </p:nvSpPr>
                <p:spPr>
                  <a:xfrm>
                    <a:off x="5929467" y="2132781"/>
                    <a:ext cx="3601384" cy="422965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矩形 12"/>
                  <p:cNvSpPr/>
                  <p:nvPr/>
                </p:nvSpPr>
                <p:spPr>
                  <a:xfrm>
                    <a:off x="5826080" y="1783835"/>
                    <a:ext cx="3684230" cy="422965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>
                  <a:xfrm>
                    <a:off x="5819240" y="2560745"/>
                    <a:ext cx="3601384" cy="422965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5908926" y="1347900"/>
                    <a:ext cx="3601384" cy="422965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6" name="组合 15"/>
                  <p:cNvGrpSpPr/>
                  <p:nvPr/>
                </p:nvGrpSpPr>
                <p:grpSpPr>
                  <a:xfrm>
                    <a:off x="3276177" y="1181902"/>
                    <a:ext cx="2221992" cy="1758172"/>
                    <a:chOff x="1618488" y="4551188"/>
                    <a:chExt cx="2221992" cy="1758172"/>
                  </a:xfrm>
                </p:grpSpPr>
                <p:sp>
                  <p:nvSpPr>
                    <p:cNvPr id="30" name="矩形 29"/>
                    <p:cNvSpPr/>
                    <p:nvPr/>
                  </p:nvSpPr>
                  <p:spPr>
                    <a:xfrm>
                      <a:off x="1738406" y="4779209"/>
                      <a:ext cx="321056" cy="124785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矩形 30"/>
                    <p:cNvSpPr/>
                    <p:nvPr/>
                  </p:nvSpPr>
                  <p:spPr>
                    <a:xfrm>
                      <a:off x="2420442" y="4791456"/>
                      <a:ext cx="321056" cy="124785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矩形 31"/>
                    <p:cNvSpPr/>
                    <p:nvPr/>
                  </p:nvSpPr>
                  <p:spPr>
                    <a:xfrm>
                      <a:off x="2672775" y="5088236"/>
                      <a:ext cx="397866" cy="461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:r>
                        <a:rPr lang="en-US" altLang="zh-CN" sz="24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…</a:t>
                      </a:r>
                      <a:endParaRPr lang="zh-CN" altLang="en-US" sz="24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grpSp>
                  <p:nvGrpSpPr>
                    <p:cNvPr id="33" name="组合 32"/>
                    <p:cNvGrpSpPr/>
                    <p:nvPr/>
                  </p:nvGrpSpPr>
                  <p:grpSpPr>
                    <a:xfrm>
                      <a:off x="3365022" y="4684591"/>
                      <a:ext cx="365379" cy="1520702"/>
                      <a:chOff x="3196208" y="4642354"/>
                      <a:chExt cx="365379" cy="1520702"/>
                    </a:xfrm>
                  </p:grpSpPr>
                  <p:sp>
                    <p:nvSpPr>
                      <p:cNvPr id="37" name="矩形 36"/>
                      <p:cNvSpPr/>
                      <p:nvPr/>
                    </p:nvSpPr>
                    <p:spPr>
                      <a:xfrm>
                        <a:off x="3196208" y="4642354"/>
                        <a:ext cx="365379" cy="1520702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8" name="椭圆 37"/>
                      <p:cNvSpPr/>
                      <p:nvPr/>
                    </p:nvSpPr>
                    <p:spPr>
                      <a:xfrm>
                        <a:off x="3236402" y="4736972"/>
                        <a:ext cx="283084" cy="28308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4">
                          <a:shade val="50000"/>
                        </a:schemeClr>
                      </a:lnRef>
                      <a:fillRef idx="1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9" name="椭圆 38"/>
                      <p:cNvSpPr/>
                      <p:nvPr/>
                    </p:nvSpPr>
                    <p:spPr>
                      <a:xfrm>
                        <a:off x="3237765" y="5117722"/>
                        <a:ext cx="283084" cy="28308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4">
                          <a:shade val="50000"/>
                        </a:schemeClr>
                      </a:lnRef>
                      <a:fillRef idx="1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0" name="椭圆 39"/>
                      <p:cNvSpPr/>
                      <p:nvPr/>
                    </p:nvSpPr>
                    <p:spPr>
                      <a:xfrm>
                        <a:off x="3236402" y="5495424"/>
                        <a:ext cx="283084" cy="28308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4">
                          <a:shade val="50000"/>
                        </a:schemeClr>
                      </a:lnRef>
                      <a:fillRef idx="1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1" name="椭圆 40"/>
                      <p:cNvSpPr/>
                      <p:nvPr/>
                    </p:nvSpPr>
                    <p:spPr>
                      <a:xfrm>
                        <a:off x="3236402" y="5829430"/>
                        <a:ext cx="283084" cy="28308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4">
                          <a:shade val="50000"/>
                        </a:schemeClr>
                      </a:lnRef>
                      <a:fillRef idx="1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34" name="右箭头 33"/>
                    <p:cNvSpPr/>
                    <p:nvPr/>
                  </p:nvSpPr>
                  <p:spPr>
                    <a:xfrm>
                      <a:off x="2093976" y="5252918"/>
                      <a:ext cx="282448" cy="38404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右箭头 34"/>
                    <p:cNvSpPr/>
                    <p:nvPr/>
                  </p:nvSpPr>
                  <p:spPr>
                    <a:xfrm>
                      <a:off x="3024276" y="5252918"/>
                      <a:ext cx="282448" cy="38404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矩形 35"/>
                    <p:cNvSpPr/>
                    <p:nvPr/>
                  </p:nvSpPr>
                  <p:spPr>
                    <a:xfrm>
                      <a:off x="1618488" y="4551188"/>
                      <a:ext cx="2221992" cy="1758172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pic>
                <p:nvPicPr>
                  <p:cNvPr id="17" name="Picture 12" descr="âDVH statisticsâçå¾çæç´¢ç»æ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5203" y="954871"/>
                    <a:ext cx="2229997" cy="12339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图片 17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21367" y="2382360"/>
                    <a:ext cx="2277667" cy="1041405"/>
                  </a:xfrm>
                  <a:prstGeom prst="rect">
                    <a:avLst/>
                  </a:prstGeom>
                </p:spPr>
              </p:pic>
              <p:cxnSp>
                <p:nvCxnSpPr>
                  <p:cNvPr id="19" name="直接箭头连接符 18"/>
                  <p:cNvCxnSpPr>
                    <a:stCxn id="38" idx="6"/>
                  </p:cNvCxnSpPr>
                  <p:nvPr/>
                </p:nvCxnSpPr>
                <p:spPr>
                  <a:xfrm>
                    <a:off x="5345989" y="1551465"/>
                    <a:ext cx="480093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箭头连接符 19"/>
                  <p:cNvCxnSpPr/>
                  <p:nvPr/>
                </p:nvCxnSpPr>
                <p:spPr>
                  <a:xfrm>
                    <a:off x="5364275" y="1944440"/>
                    <a:ext cx="480093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箭头连接符 20"/>
                  <p:cNvCxnSpPr/>
                  <p:nvPr/>
                </p:nvCxnSpPr>
                <p:spPr>
                  <a:xfrm>
                    <a:off x="5348087" y="2309917"/>
                    <a:ext cx="480093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箭头连接符 21"/>
                  <p:cNvCxnSpPr/>
                  <p:nvPr/>
                </p:nvCxnSpPr>
                <p:spPr>
                  <a:xfrm>
                    <a:off x="5345988" y="2676149"/>
                    <a:ext cx="480093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5844368" y="1315305"/>
                    <a:ext cx="35830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Isoconstraints1(</a:t>
                    </a:r>
                    <a:r>
                      <a:rPr lang="en-US" altLang="zh-CN" dirty="0" err="1" smtClean="0"/>
                      <a:t>RectumSerial</a:t>
                    </a:r>
                    <a:r>
                      <a:rPr lang="en-US" altLang="zh-CN" dirty="0" smtClean="0"/>
                      <a:t>) + 2Gy</a:t>
                    </a:r>
                    <a:endParaRPr lang="zh-CN" altLang="en-US" dirty="0"/>
                  </a:p>
                </p:txBody>
              </p:sp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5826080" y="1785464"/>
                    <a:ext cx="3799218" cy="489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Isoconstraints2(</a:t>
                    </a:r>
                    <a:r>
                      <a:rPr lang="en-US" altLang="zh-CN" dirty="0" err="1" smtClean="0"/>
                      <a:t>RectumParallel</a:t>
                    </a:r>
                    <a:r>
                      <a:rPr lang="en-US" altLang="zh-CN" dirty="0" smtClean="0"/>
                      <a:t>) – 7%</a:t>
                    </a:r>
                    <a:endParaRPr lang="zh-CN" altLang="en-US" dirty="0"/>
                  </a:p>
                </p:txBody>
              </p: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5826080" y="2176810"/>
                    <a:ext cx="3593075" cy="4890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Isoconstraints2(</a:t>
                    </a:r>
                    <a:r>
                      <a:rPr lang="en-US" altLang="zh-CN" dirty="0" err="1" smtClean="0"/>
                      <a:t>BladderSerial</a:t>
                    </a:r>
                    <a:r>
                      <a:rPr lang="en-US" altLang="zh-CN" dirty="0" smtClean="0"/>
                      <a:t>) – 5Gy</a:t>
                    </a:r>
                    <a:endParaRPr lang="zh-CN" altLang="en-US" dirty="0"/>
                  </a:p>
                </p:txBody>
              </p:sp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5806589" y="2570742"/>
                    <a:ext cx="38060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Isoconstraints2(</a:t>
                    </a:r>
                    <a:r>
                      <a:rPr lang="en-US" altLang="zh-CN" dirty="0" err="1" smtClean="0"/>
                      <a:t>BladderParallel</a:t>
                    </a:r>
                    <a:r>
                      <a:rPr lang="en-US" altLang="zh-CN" dirty="0" smtClean="0"/>
                      <a:t>) + 4%</a:t>
                    </a:r>
                    <a:endParaRPr lang="zh-CN" altLang="en-US" dirty="0"/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7420999" y="2903063"/>
                    <a:ext cx="397866" cy="461665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:r>
                      <a:rPr lang="en-US" altLang="zh-CN" sz="2400" b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…</a:t>
                    </a:r>
                    <a:endParaRPr lang="zh-CN" altLang="en-US" sz="2400" b="0" cap="none" spc="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28" name="右箭头 27"/>
                  <p:cNvSpPr/>
                  <p:nvPr/>
                </p:nvSpPr>
                <p:spPr>
                  <a:xfrm>
                    <a:off x="2952543" y="1984786"/>
                    <a:ext cx="282448" cy="384048"/>
                  </a:xfrm>
                  <a:prstGeom prst="rightArrow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>
                  <a:xfrm>
                    <a:off x="409120" y="722376"/>
                    <a:ext cx="9346255" cy="2898648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1" name="文本框 10"/>
                <p:cNvSpPr txBox="1"/>
                <p:nvPr/>
              </p:nvSpPr>
              <p:spPr>
                <a:xfrm>
                  <a:off x="4174588" y="1536917"/>
                  <a:ext cx="1422793" cy="4890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i="1" dirty="0" smtClean="0">
                      <a:solidFill>
                        <a:srgbClr val="FF0000"/>
                      </a:solidFill>
                    </a:rPr>
                    <a:t>NN as Agent</a:t>
                  </a:r>
                  <a:endParaRPr lang="zh-CN" altLang="en-US" b="1" i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399363" y="433677"/>
                <a:ext cx="173034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Future Structure</a:t>
                </a:r>
                <a:endPara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3378425" y="3108307"/>
              <a:ext cx="23384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/>
                <a:t>Template Modifier(.py)</a:t>
              </a:r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7768" y="1385102"/>
            <a:ext cx="8084496" cy="1581266"/>
            <a:chOff x="86353" y="4871256"/>
            <a:chExt cx="6616199" cy="1813008"/>
          </a:xfrm>
        </p:grpSpPr>
        <p:grpSp>
          <p:nvGrpSpPr>
            <p:cNvPr id="43" name="组合 42"/>
            <p:cNvGrpSpPr/>
            <p:nvPr/>
          </p:nvGrpSpPr>
          <p:grpSpPr>
            <a:xfrm>
              <a:off x="287972" y="5265313"/>
              <a:ext cx="6414580" cy="1323439"/>
              <a:chOff x="287972" y="5265313"/>
              <a:chExt cx="6414580" cy="1323439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2278290" y="5524077"/>
                <a:ext cx="1728216" cy="70408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392867" y="5552955"/>
                <a:ext cx="1563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Template Modifier(.py)</a:t>
                </a:r>
                <a:endParaRPr lang="zh-CN" altLang="en-US" dirty="0"/>
              </a:p>
            </p:txBody>
          </p:sp>
          <p:sp>
            <p:nvSpPr>
              <p:cNvPr id="49" name="右箭头 48"/>
              <p:cNvSpPr/>
              <p:nvPr/>
            </p:nvSpPr>
            <p:spPr>
              <a:xfrm>
                <a:off x="1871726" y="5684096"/>
                <a:ext cx="282448" cy="384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右箭头 49"/>
              <p:cNvSpPr/>
              <p:nvPr/>
            </p:nvSpPr>
            <p:spPr>
              <a:xfrm>
                <a:off x="4114390" y="5684096"/>
                <a:ext cx="282448" cy="38404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87972" y="5265313"/>
                <a:ext cx="17139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/>
                  <a:t>DVH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/>
                  <a:t>Isoconstraints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/>
                  <a:t>Isoeffects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/>
                  <a:t>Sensitivity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/>
                  <a:t>Weights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491081" y="5599579"/>
                <a:ext cx="22114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Updated Isoconstraints in template</a:t>
                </a: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86353" y="4871256"/>
              <a:ext cx="6496978" cy="1813008"/>
              <a:chOff x="86353" y="4871256"/>
              <a:chExt cx="6496978" cy="1813008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201168" y="5227129"/>
                <a:ext cx="6382163" cy="145713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6353" y="4871256"/>
                <a:ext cx="182601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Structure</a:t>
                </a:r>
                <a:endParaRPr lang="zh-CN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7616324" y="359074"/>
            <a:ext cx="4728076" cy="2141989"/>
            <a:chOff x="7193622" y="530242"/>
            <a:chExt cx="4728076" cy="2141989"/>
          </a:xfrm>
        </p:grpSpPr>
        <p:sp>
          <p:nvSpPr>
            <p:cNvPr id="54" name="文本框 53"/>
            <p:cNvSpPr txBox="1"/>
            <p:nvPr/>
          </p:nvSpPr>
          <p:spPr>
            <a:xfrm>
              <a:off x="7242902" y="548932"/>
              <a:ext cx="46787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rgbClr val="FF0000"/>
                  </a:solidFill>
                </a:rPr>
                <a:t>Drawbacks of Current Structure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smtClean="0"/>
                <a:t>Unstable: 1) small bugs destroy whole loop</a:t>
              </a:r>
            </a:p>
            <a:p>
              <a:r>
                <a:rPr lang="en-US" altLang="zh-CN" dirty="0"/>
                <a:t> </a:t>
              </a:r>
              <a:r>
                <a:rPr lang="en-US" altLang="zh-CN" dirty="0" smtClean="0"/>
                <a:t>                      2) evaluation sys. rough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smtClean="0"/>
                <a:t>Inflexible: 1) ossified relationship</a:t>
              </a:r>
            </a:p>
            <a:p>
              <a:r>
                <a:rPr lang="en-US" altLang="zh-CN" dirty="0" smtClean="0"/>
                <a:t>                        2) rely on the initial template</a:t>
              </a:r>
            </a:p>
            <a:p>
              <a:r>
                <a:rPr lang="en-US" altLang="zh-CN" dirty="0"/>
                <a:t> </a:t>
              </a:r>
              <a:r>
                <a:rPr lang="en-US" altLang="zh-CN" dirty="0" smtClean="0"/>
                <a:t>                       3) lack generalization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7193622" y="530242"/>
              <a:ext cx="4568848" cy="214198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102579" y="5563633"/>
            <a:ext cx="10001939" cy="1446550"/>
            <a:chOff x="492839" y="5187416"/>
            <a:chExt cx="10823759" cy="1805463"/>
          </a:xfrm>
        </p:grpSpPr>
        <p:sp>
          <p:nvSpPr>
            <p:cNvPr id="57" name="文本框 56"/>
            <p:cNvSpPr txBox="1"/>
            <p:nvPr/>
          </p:nvSpPr>
          <p:spPr>
            <a:xfrm>
              <a:off x="530471" y="5187416"/>
              <a:ext cx="10786127" cy="1805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dirty="0" smtClean="0">
                  <a:solidFill>
                    <a:schemeClr val="accent6"/>
                  </a:solidFill>
                </a:rPr>
                <a:t>Advantages of Future Structure: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 smtClean="0"/>
                <a:t>Considering the mapping between input parameters and output parameters are opaque, </a:t>
              </a:r>
              <a:r>
                <a:rPr lang="en-US" altLang="zh-CN" sz="1400" b="1" i="1" dirty="0" smtClean="0"/>
                <a:t>Neural Network </a:t>
              </a:r>
              <a:r>
                <a:rPr lang="en-US" altLang="zh-CN" sz="1400" dirty="0" smtClean="0"/>
                <a:t>act as a more general </a:t>
              </a:r>
              <a:r>
                <a:rPr lang="en-US" altLang="zh-CN" sz="1400" b="1" i="1" dirty="0" smtClean="0"/>
                <a:t>Agent</a:t>
              </a:r>
              <a:r>
                <a:rPr lang="en-US" altLang="zh-CN" sz="1400" dirty="0" smtClean="0"/>
                <a:t> to update the template.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 smtClean="0"/>
                <a:t>It can continuously learn good methods and avoid bad methods with Reward function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 smtClean="0"/>
                <a:t>It actually learn a best strategy of treatment planning through large searching methods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 smtClean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492839" y="5187416"/>
              <a:ext cx="10763671" cy="151845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标题 1"/>
          <p:cNvSpPr txBox="1">
            <a:spLocks/>
          </p:cNvSpPr>
          <p:nvPr/>
        </p:nvSpPr>
        <p:spPr>
          <a:xfrm>
            <a:off x="783579" y="718843"/>
            <a:ext cx="10835234" cy="5781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4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Q-Learning applied in planning</a:t>
            </a:r>
            <a:endParaRPr lang="zh-CN" altLang="en-US" dirty="0"/>
          </a:p>
        </p:txBody>
      </p:sp>
      <p:grpSp>
        <p:nvGrpSpPr>
          <p:cNvPr id="94" name="组合 93"/>
          <p:cNvGrpSpPr/>
          <p:nvPr/>
        </p:nvGrpSpPr>
        <p:grpSpPr>
          <a:xfrm>
            <a:off x="1139228" y="3840069"/>
            <a:ext cx="9530694" cy="2242093"/>
            <a:chOff x="1224953" y="3076117"/>
            <a:chExt cx="9530694" cy="2242093"/>
          </a:xfrm>
        </p:grpSpPr>
        <p:grpSp>
          <p:nvGrpSpPr>
            <p:cNvPr id="14" name="组合 13"/>
            <p:cNvGrpSpPr/>
            <p:nvPr/>
          </p:nvGrpSpPr>
          <p:grpSpPr>
            <a:xfrm>
              <a:off x="1224953" y="3603806"/>
              <a:ext cx="954107" cy="672353"/>
              <a:chOff x="1450359" y="3307976"/>
              <a:chExt cx="954107" cy="672353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1450359" y="3307976"/>
                <a:ext cx="954107" cy="6723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 smtClean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450359" y="3408836"/>
                <a:ext cx="95410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/>
                    <a:solidFill>
                      <a:schemeClr val="accent3"/>
                    </a:solidFill>
                  </a:rPr>
                  <a:t>TPS1</a:t>
                </a:r>
                <a:endParaRPr lang="zh-CN" altLang="en-US" sz="2400" b="1" cap="none" spc="0" dirty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712410" y="3608290"/>
              <a:ext cx="954108" cy="672353"/>
              <a:chOff x="1450359" y="3307976"/>
              <a:chExt cx="954108" cy="672353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450359" y="3307976"/>
                <a:ext cx="954107" cy="6723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 smtClean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450359" y="3408836"/>
                <a:ext cx="95410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/>
                    <a:solidFill>
                      <a:schemeClr val="accent3"/>
                    </a:solidFill>
                  </a:rPr>
                  <a:t>TPS5</a:t>
                </a:r>
                <a:endParaRPr lang="zh-CN" altLang="en-US" sz="2400" b="1" cap="none" spc="0" dirty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346818" y="3608291"/>
              <a:ext cx="954108" cy="672353"/>
              <a:chOff x="1450359" y="3307976"/>
              <a:chExt cx="954108" cy="672353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450359" y="3307976"/>
                <a:ext cx="954107" cy="6723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 smtClean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450359" y="3408836"/>
                <a:ext cx="95410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/>
                    <a:solidFill>
                      <a:schemeClr val="accent3"/>
                    </a:solidFill>
                  </a:rPr>
                  <a:t>TPS2</a:t>
                </a:r>
                <a:endParaRPr lang="zh-CN" altLang="en-US" sz="2400" b="1" cap="none" spc="0" dirty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468683" y="3585868"/>
              <a:ext cx="954108" cy="672353"/>
              <a:chOff x="1450359" y="3307976"/>
              <a:chExt cx="954108" cy="672353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1450359" y="3307976"/>
                <a:ext cx="954107" cy="6723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 smtClean="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50359" y="3408836"/>
                <a:ext cx="95410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/>
                    <a:solidFill>
                      <a:schemeClr val="accent3"/>
                    </a:solidFill>
                  </a:rPr>
                  <a:t>TPS3</a:t>
                </a:r>
                <a:endParaRPr lang="zh-CN" altLang="en-US" sz="2400" b="1" cap="none" spc="0" dirty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590547" y="3585868"/>
              <a:ext cx="954108" cy="672353"/>
              <a:chOff x="1450359" y="3307976"/>
              <a:chExt cx="954108" cy="672353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1450359" y="3307976"/>
                <a:ext cx="954107" cy="6723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 smtClean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450359" y="3408836"/>
                <a:ext cx="95410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/>
                    <a:solidFill>
                      <a:schemeClr val="accent3"/>
                    </a:solidFill>
                  </a:rPr>
                  <a:t>TPS4</a:t>
                </a:r>
                <a:endParaRPr lang="zh-CN" altLang="en-US" sz="2400" b="1" cap="none" spc="0" dirty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834272" y="3608289"/>
              <a:ext cx="954108" cy="672353"/>
              <a:chOff x="1450359" y="3307976"/>
              <a:chExt cx="954108" cy="672353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450359" y="3307976"/>
                <a:ext cx="954107" cy="67235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 err="1" smtClean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450359" y="3408836"/>
                <a:ext cx="954108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/>
                    <a:solidFill>
                      <a:schemeClr val="accent3"/>
                    </a:solidFill>
                  </a:rPr>
                  <a:t>TPS6</a:t>
                </a:r>
                <a:endParaRPr lang="zh-CN" altLang="en-US" sz="2400" b="1" cap="none" spc="0" dirty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1702006" y="3083859"/>
              <a:ext cx="56093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1702006" y="3076118"/>
              <a:ext cx="0" cy="475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2831548" y="3083859"/>
              <a:ext cx="0" cy="475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3945736" y="3083859"/>
              <a:ext cx="0" cy="475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5067600" y="3083859"/>
              <a:ext cx="0" cy="475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6189463" y="3083859"/>
              <a:ext cx="0" cy="475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7311325" y="3076117"/>
              <a:ext cx="0" cy="475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1289538" y="3144482"/>
              <a:ext cx="84029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Action1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396046" y="3156356"/>
              <a:ext cx="84029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Action2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25583" y="3108141"/>
              <a:ext cx="84029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Action3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624416" y="3141757"/>
              <a:ext cx="84029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Action4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761634" y="3141757"/>
              <a:ext cx="84029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Action5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834271" y="3154647"/>
              <a:ext cx="84029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Action6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cxnSp>
          <p:nvCxnSpPr>
            <p:cNvPr id="48" name="直接箭头连接符 47"/>
            <p:cNvCxnSpPr>
              <a:stCxn id="6" idx="2"/>
            </p:cNvCxnSpPr>
            <p:nvPr/>
          </p:nvCxnSpPr>
          <p:spPr>
            <a:xfrm>
              <a:off x="1702007" y="4276159"/>
              <a:ext cx="2509775" cy="579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19" idx="2"/>
            </p:cNvCxnSpPr>
            <p:nvPr/>
          </p:nvCxnSpPr>
          <p:spPr>
            <a:xfrm>
              <a:off x="2823872" y="4280644"/>
              <a:ext cx="1387910" cy="558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22" idx="2"/>
            </p:cNvCxnSpPr>
            <p:nvPr/>
          </p:nvCxnSpPr>
          <p:spPr>
            <a:xfrm>
              <a:off x="3945737" y="4258221"/>
              <a:ext cx="266045" cy="580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25" idx="2"/>
            </p:cNvCxnSpPr>
            <p:nvPr/>
          </p:nvCxnSpPr>
          <p:spPr>
            <a:xfrm flipH="1">
              <a:off x="4184260" y="4258221"/>
              <a:ext cx="883341" cy="580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16" idx="2"/>
            </p:cNvCxnSpPr>
            <p:nvPr/>
          </p:nvCxnSpPr>
          <p:spPr>
            <a:xfrm flipH="1">
              <a:off x="4211782" y="4280643"/>
              <a:ext cx="1977682" cy="558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28" idx="2"/>
            </p:cNvCxnSpPr>
            <p:nvPr/>
          </p:nvCxnSpPr>
          <p:spPr>
            <a:xfrm flipH="1">
              <a:off x="4184259" y="4280642"/>
              <a:ext cx="3127067" cy="575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2460845" y="4891290"/>
              <a:ext cx="3644246" cy="426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 smtClean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1772945" y="4379628"/>
              <a:ext cx="93166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Reward1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2680446" y="4255969"/>
              <a:ext cx="93166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Reward2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647664" y="4280641"/>
              <a:ext cx="93166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Reward3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4533443" y="4253677"/>
              <a:ext cx="93166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Reward4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5403114" y="4205192"/>
              <a:ext cx="93166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Reward5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5173426" y="4474874"/>
              <a:ext cx="93166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4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Reward6</a:t>
              </a:r>
              <a:endParaRPr lang="zh-CN" altLang="en-US" sz="1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2460845" y="4896365"/>
              <a:ext cx="370165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Batch(Action, Reward, State)</a:t>
              </a:r>
              <a:endPara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9586737" y="3496816"/>
              <a:ext cx="114166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 smtClean="0"/>
            </a:p>
          </p:txBody>
        </p:sp>
        <p:cxnSp>
          <p:nvCxnSpPr>
            <p:cNvPr id="82" name="肘形连接符 81"/>
            <p:cNvCxnSpPr>
              <a:stCxn id="69" idx="3"/>
              <a:endCxn id="78" idx="2"/>
            </p:cNvCxnSpPr>
            <p:nvPr/>
          </p:nvCxnSpPr>
          <p:spPr>
            <a:xfrm flipV="1">
              <a:off x="6105091" y="4411216"/>
              <a:ext cx="4052476" cy="69353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9559487" y="3600073"/>
              <a:ext cx="119616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Neural </a:t>
              </a:r>
            </a:p>
            <a:p>
              <a:pPr algn="ctr"/>
              <a:r>
                <a:rPr lang="en-US" altLang="zh-CN" sz="20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Network</a:t>
              </a:r>
              <a:endPara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cxnSp>
          <p:nvCxnSpPr>
            <p:cNvPr id="87" name="肘形连接符 86"/>
            <p:cNvCxnSpPr>
              <a:stCxn id="78" idx="0"/>
              <a:endCxn id="44" idx="0"/>
            </p:cNvCxnSpPr>
            <p:nvPr/>
          </p:nvCxnSpPr>
          <p:spPr>
            <a:xfrm rot="16200000" flipV="1">
              <a:off x="6857312" y="196561"/>
              <a:ext cx="388675" cy="6211836"/>
            </a:xfrm>
            <a:prstGeom prst="bentConnector3">
              <a:avLst>
                <a:gd name="adj1" fmla="val 22498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7880252" y="3919858"/>
              <a:ext cx="699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</p:grpSp>
      <p:sp>
        <p:nvSpPr>
          <p:cNvPr id="95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38439" y="1793632"/>
            <a:ext cx="10807944" cy="1259312"/>
          </a:xfrm>
        </p:spPr>
        <p:txBody>
          <a:bodyPr/>
          <a:lstStyle/>
          <a:p>
            <a:r>
              <a:rPr lang="en-US" altLang="zh-CN" dirty="0" smtClean="0"/>
              <a:t>Parallel TPS for data collection</a:t>
            </a:r>
          </a:p>
          <a:p>
            <a:r>
              <a:rPr lang="en-US" altLang="zh-CN" dirty="0" smtClean="0"/>
              <a:t>Improve training efficiency of neural network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77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4" b="13696"/>
          <a:stretch/>
        </p:blipFill>
        <p:spPr>
          <a:xfrm>
            <a:off x="631178" y="3637519"/>
            <a:ext cx="5007621" cy="26361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Inverse Treatment Planning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38439" y="1793632"/>
            <a:ext cx="10976618" cy="171156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IMRT parameters: weights, orientation, </a:t>
            </a:r>
            <a:r>
              <a:rPr lang="en-US" altLang="zh-CN" dirty="0" err="1" smtClean="0"/>
              <a:t>isoconstraints</a:t>
            </a:r>
            <a:r>
              <a:rPr lang="en-US" altLang="zh-CN" dirty="0" smtClean="0"/>
              <a:t>, power law, shrink margins….. </a:t>
            </a:r>
          </a:p>
          <a:p>
            <a:r>
              <a:rPr lang="en-US" altLang="zh-CN" dirty="0" smtClean="0"/>
              <a:t>Trial-and-error treatment planning process</a:t>
            </a:r>
          </a:p>
          <a:p>
            <a:r>
              <a:rPr lang="en-US" altLang="zh-CN" dirty="0" smtClean="0"/>
              <a:t>Time-cost &amp; Labor-intensive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IMRT(Intensity Modulated Radiation Therapy)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48" y="3637519"/>
            <a:ext cx="5094618" cy="24398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98036" y="6088979"/>
            <a:ext cx="394210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Monaco Bio-optimization parameters</a:t>
            </a:r>
            <a:endParaRPr lang="zh-CN" alt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51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2019.1.7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58469" y="1237820"/>
            <a:ext cx="10807944" cy="48581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b="1" dirty="0" smtClean="0"/>
              <a:t>Solved:</a:t>
            </a:r>
          </a:p>
          <a:p>
            <a:pPr marL="0" indent="0">
              <a:buNone/>
            </a:pPr>
            <a:r>
              <a:rPr lang="en-US" altLang="zh-CN" sz="2000" b="1" dirty="0" smtClean="0"/>
              <a:t>1</a:t>
            </a:r>
            <a:r>
              <a:rPr lang="en-US" altLang="zh-CN" sz="2000" b="1" dirty="0"/>
              <a:t>. </a:t>
            </a:r>
            <a:r>
              <a:rPr lang="en-US" altLang="zh-CN" sz="1800" b="1" dirty="0"/>
              <a:t>Monaco Auto platform (warm start for FO):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 One iteration time costs average 10-15s (WS) vs. 30s-1min(no-WS).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 Workstation(10.134.195.78) shared for </a:t>
            </a:r>
            <a:r>
              <a:rPr lang="en-US" altLang="zh-CN" sz="1600" dirty="0" err="1" smtClean="0"/>
              <a:t>Biomind</a:t>
            </a:r>
            <a:r>
              <a:rPr lang="en-US" altLang="zh-CN" sz="1600" dirty="0" smtClean="0"/>
              <a:t>.(Win10 still setting)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800" b="1" dirty="0" smtClean="0"/>
              <a:t>2. Patient Data (100 HN TOMO data with CT,STRUCT,PLANDOSE):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DICOM issues (fail to load into Monaco) from </a:t>
            </a:r>
            <a:r>
              <a:rPr lang="en-US" altLang="zh-CN" sz="1600" dirty="0" err="1" smtClean="0"/>
              <a:t>Biomind</a:t>
            </a:r>
            <a:r>
              <a:rPr lang="en-US" altLang="zh-CN" sz="1600" dirty="0" smtClean="0"/>
              <a:t> solved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 HN data lack auto-segmentation for (optic </a:t>
            </a:r>
            <a:r>
              <a:rPr lang="en-US" altLang="zh-CN" sz="1600" dirty="0"/>
              <a:t>chiasm, esophagus and pituitary </a:t>
            </a:r>
            <a:r>
              <a:rPr lang="en-US" altLang="zh-CN" sz="1600" dirty="0" smtClean="0"/>
              <a:t>)</a:t>
            </a:r>
          </a:p>
          <a:p>
            <a:pPr marL="0" indent="0">
              <a:buNone/>
            </a:pPr>
            <a:r>
              <a:rPr lang="en-US" altLang="zh-CN" sz="2000" b="1" dirty="0"/>
              <a:t>Unsolved:</a:t>
            </a:r>
          </a:p>
          <a:p>
            <a:pPr marL="0" indent="0">
              <a:buNone/>
            </a:pPr>
            <a:r>
              <a:rPr lang="en-US" altLang="zh-CN" sz="1800" b="1" dirty="0"/>
              <a:t>1. </a:t>
            </a:r>
            <a:r>
              <a:rPr lang="en-US" altLang="zh-CN" sz="1800" b="1" dirty="0"/>
              <a:t>Evaluation </a:t>
            </a:r>
            <a:r>
              <a:rPr lang="en-US" altLang="zh-CN" sz="1800" b="1" dirty="0" smtClean="0"/>
              <a:t>of treatment </a:t>
            </a:r>
            <a:r>
              <a:rPr lang="en-US" altLang="zh-CN" sz="1800" b="1" dirty="0"/>
              <a:t>plan (REWARD):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/>
              <a:t> </a:t>
            </a:r>
            <a:r>
              <a:rPr lang="en-US" altLang="zh-CN" sz="1600" dirty="0"/>
              <a:t>Score </a:t>
            </a:r>
            <a:r>
              <a:rPr lang="en-US" altLang="zh-CN" sz="1600" dirty="0"/>
              <a:t>of a plan </a:t>
            </a:r>
            <a:r>
              <a:rPr lang="en-US" altLang="zh-CN" sz="1600" dirty="0"/>
              <a:t>via </a:t>
            </a:r>
            <a:r>
              <a:rPr lang="en-US" altLang="zh-CN" sz="1600" dirty="0" err="1"/>
              <a:t>PlanIQ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/>
              <a:t> </a:t>
            </a:r>
            <a:r>
              <a:rPr lang="en-US" altLang="zh-CN" sz="1600" dirty="0"/>
              <a:t>Dose prediction for ideal </a:t>
            </a:r>
            <a:r>
              <a:rPr lang="en-US" altLang="zh-CN" sz="1600" dirty="0" smtClean="0"/>
              <a:t>dose distribution(Ideal DVH Shape could be as an input?)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800" b="1" dirty="0"/>
              <a:t>2. </a:t>
            </a:r>
            <a:r>
              <a:rPr lang="en-US" altLang="zh-CN" sz="1800" b="1" dirty="0"/>
              <a:t>Action </a:t>
            </a:r>
            <a:r>
              <a:rPr lang="en-US" altLang="zh-CN" sz="1800" b="1" dirty="0" smtClean="0"/>
              <a:t>Space(continuous):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 b="1" dirty="0" smtClean="0"/>
              <a:t> </a:t>
            </a:r>
            <a:r>
              <a:rPr lang="en-US" altLang="zh-CN" sz="1600" dirty="0"/>
              <a:t>HN average 30 cost functions </a:t>
            </a:r>
            <a:r>
              <a:rPr lang="en-US" altLang="zh-CN" sz="1600" dirty="0" smtClean="0"/>
              <a:t>(each CFs have 3-4 parameters)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Epsilon Greedy (</a:t>
            </a:r>
            <a:r>
              <a:rPr lang="el-GR" altLang="zh-CN" sz="1600" dirty="0" smtClean="0"/>
              <a:t>ε</a:t>
            </a:r>
            <a:r>
              <a:rPr lang="en-US" altLang="zh-CN" sz="1600" dirty="0" smtClean="0"/>
              <a:t> possibility for rule-searching, 1-</a:t>
            </a:r>
            <a:r>
              <a:rPr lang="el-GR" altLang="zh-CN" sz="1600" dirty="0"/>
              <a:t> </a:t>
            </a:r>
            <a:r>
              <a:rPr lang="el-GR" altLang="zh-CN" sz="1600" dirty="0" smtClean="0"/>
              <a:t>ε</a:t>
            </a:r>
            <a:r>
              <a:rPr lang="en-US" altLang="zh-CN" sz="1600" dirty="0" smtClean="0"/>
              <a:t> possibility for max cumulative Reward searching)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Target first +  OARs second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2100" b="1" dirty="0"/>
          </a:p>
        </p:txBody>
      </p:sp>
    </p:spTree>
    <p:extLst>
      <p:ext uri="{BB962C8B-B14F-4D97-AF65-F5344CB8AC3E}">
        <p14:creationId xmlns:p14="http://schemas.microsoft.com/office/powerpoint/2010/main" val="21209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2019.1.7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 smtClean="0"/>
              <a:t>1</a:t>
            </a:r>
            <a:r>
              <a:rPr lang="en-US" altLang="zh-CN" sz="2400" b="1" dirty="0" smtClean="0"/>
              <a:t>. Code a draft RL structure connected with MT.py (interfacing program)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 Evelyn, Henry would build and test the platform. 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400" b="1" dirty="0" smtClean="0"/>
              <a:t>2. A parallel structure for data collection (10 Workstations)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/>
              <a:t> </a:t>
            </a:r>
            <a:r>
              <a:rPr lang="en-US" altLang="zh-CN" sz="2000" dirty="0"/>
              <a:t>A3C may allow us to training several models </a:t>
            </a:r>
            <a:r>
              <a:rPr lang="en-US" altLang="zh-CN" sz="2000" dirty="0" smtClean="0"/>
              <a:t>parallel in multi-environments.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 Setting Monaco TPS in 10 different workstations.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400" b="1" dirty="0" smtClean="0"/>
              <a:t>3</a:t>
            </a:r>
            <a:r>
              <a:rPr lang="en-US" altLang="zh-CN" sz="2400" b="1" dirty="0"/>
              <a:t>. </a:t>
            </a:r>
            <a:r>
              <a:rPr lang="en-US" altLang="zh-CN" sz="2400" b="1" dirty="0" smtClean="0"/>
              <a:t>Orientation optimization for a plan.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/>
              <a:t> </a:t>
            </a:r>
            <a:r>
              <a:rPr lang="en-US" altLang="zh-CN" sz="2000" dirty="0" smtClean="0"/>
              <a:t>Angles </a:t>
            </a:r>
            <a:r>
              <a:rPr lang="en-US" altLang="zh-CN" sz="2000" dirty="0"/>
              <a:t>could be dynamically modified in IMRT </a:t>
            </a:r>
            <a:r>
              <a:rPr lang="en-US" altLang="zh-CN" sz="2000" dirty="0" smtClean="0"/>
              <a:t>template.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Genetic Algorithm for optimization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400" b="1" dirty="0" smtClean="0"/>
              <a:t>4. From auto-contouring to auto-planning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 </a:t>
            </a:r>
            <a:r>
              <a:rPr lang="en-US" altLang="zh-CN" sz="2000" dirty="0" smtClean="0"/>
              <a:t>Name </a:t>
            </a:r>
            <a:r>
              <a:rPr lang="en-US" altLang="zh-CN" sz="2000" dirty="0"/>
              <a:t>issues could be </a:t>
            </a:r>
            <a:r>
              <a:rPr lang="en-US" altLang="zh-CN" sz="2000" dirty="0" smtClean="0"/>
              <a:t>avoided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Next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9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13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Monaco TPS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Beamlet-based Inverse IMRT plans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38439" y="1793632"/>
            <a:ext cx="10976618" cy="123259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Two-Stage approach to treatment planning:</a:t>
            </a:r>
          </a:p>
          <a:p>
            <a:pPr marL="0" indent="0">
              <a:buNone/>
            </a:pPr>
            <a:r>
              <a:rPr lang="en-US" altLang="zh-CN" sz="2400" dirty="0" smtClean="0"/>
              <a:t>    1. </a:t>
            </a:r>
            <a:r>
              <a:rPr lang="en-US" altLang="zh-CN" sz="2400" dirty="0"/>
              <a:t>F</a:t>
            </a:r>
            <a:r>
              <a:rPr lang="en-US" altLang="zh-CN" sz="2400" dirty="0" smtClean="0"/>
              <a:t>luence map optimization with PB algorithm - Delivery constraints ignored.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2. Segments Optimization with MC algorithm – Accounts for delivery constraints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193221"/>
            <a:ext cx="2502788" cy="2383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36" y="3193221"/>
            <a:ext cx="2585534" cy="24011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8135" y="5668925"/>
            <a:ext cx="297228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BEV divided into a grid of </a:t>
            </a:r>
            <a:r>
              <a:rPr lang="en-US" altLang="zh-CN" sz="1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beamlets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78845" y="5668925"/>
            <a:ext cx="2074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Optimized Fluence Map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6043577" y="4024669"/>
            <a:ext cx="664029" cy="4898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151" y="3150801"/>
            <a:ext cx="5036068" cy="24762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89033" y="5686257"/>
            <a:ext cx="4782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Segments weight &amp; shape optimization (Leaf Sequencing)</a:t>
            </a:r>
            <a:endParaRPr lang="zh-CN" altLang="en-US" sz="1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566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Monaco TPS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38439" y="1793632"/>
            <a:ext cx="10807944" cy="1570054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Store optimization parameters (angles, weights, structures…) </a:t>
            </a:r>
            <a:r>
              <a:rPr lang="en-US" altLang="zh-CN" dirty="0"/>
              <a:t>of a </a:t>
            </a:r>
            <a:r>
              <a:rPr lang="en-US" altLang="zh-CN" dirty="0" smtClean="0"/>
              <a:t>plan</a:t>
            </a:r>
          </a:p>
          <a:p>
            <a:r>
              <a:rPr lang="en-US" altLang="zh-CN" dirty="0" smtClean="0"/>
              <a:t>Reduce repetitive and intensive planning of similar patient cases</a:t>
            </a:r>
          </a:p>
          <a:p>
            <a:r>
              <a:rPr lang="en-US" altLang="zh-CN" dirty="0" smtClean="0"/>
              <a:t>Easy to transfer and build up template data base for certain institutions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Template Role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6" y="3503837"/>
            <a:ext cx="5424975" cy="23021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6189" b="6322"/>
          <a:stretch/>
        </p:blipFill>
        <p:spPr>
          <a:xfrm>
            <a:off x="8479971" y="3291385"/>
            <a:ext cx="2275114" cy="28817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20847"/>
          <a:stretch/>
        </p:blipFill>
        <p:spPr>
          <a:xfrm>
            <a:off x="6384010" y="3291385"/>
            <a:ext cx="2193933" cy="25146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638439" y="4889874"/>
            <a:ext cx="5490218" cy="367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 smtClean="0"/>
          </a:p>
        </p:txBody>
      </p:sp>
      <p:sp>
        <p:nvSpPr>
          <p:cNvPr id="10" name="矩形 9"/>
          <p:cNvSpPr/>
          <p:nvPr/>
        </p:nvSpPr>
        <p:spPr>
          <a:xfrm>
            <a:off x="7101741" y="6187377"/>
            <a:ext cx="275646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IMRT parameters in </a:t>
            </a:r>
            <a:r>
              <a:rPr lang="en-US" altLang="zh-CN" sz="1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lang="en-US" altLang="zh-CN" sz="1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altLang="zh-CN" sz="1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file</a:t>
            </a:r>
            <a:endParaRPr lang="zh-CN" alt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椭圆 10"/>
          <p:cNvSpPr/>
          <p:nvPr/>
        </p:nvSpPr>
        <p:spPr>
          <a:xfrm flipV="1">
            <a:off x="6806062" y="3745078"/>
            <a:ext cx="1771881" cy="21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 smtClean="0"/>
          </a:p>
        </p:txBody>
      </p:sp>
      <p:sp>
        <p:nvSpPr>
          <p:cNvPr id="12" name="椭圆 11"/>
          <p:cNvSpPr/>
          <p:nvPr/>
        </p:nvSpPr>
        <p:spPr>
          <a:xfrm flipV="1">
            <a:off x="6806061" y="3952707"/>
            <a:ext cx="1771881" cy="21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 smtClean="0"/>
          </a:p>
        </p:txBody>
      </p:sp>
      <p:sp>
        <p:nvSpPr>
          <p:cNvPr id="13" name="椭圆 12"/>
          <p:cNvSpPr/>
          <p:nvPr/>
        </p:nvSpPr>
        <p:spPr>
          <a:xfrm flipV="1">
            <a:off x="8780573" y="4889874"/>
            <a:ext cx="1771881" cy="836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9997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Idea for auto-planning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 altLang="zh-CN" dirty="0" smtClean="0"/>
              <a:t>Monaco TPS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100" dirty="0" smtClean="0"/>
              <a:t>A rule-based </a:t>
            </a:r>
            <a:r>
              <a:rPr lang="en-US" altLang="zh-CN" sz="3100" u="sng" dirty="0" smtClean="0"/>
              <a:t>program</a:t>
            </a:r>
            <a:r>
              <a:rPr lang="en-US" altLang="zh-CN" sz="3100" dirty="0" smtClean="0"/>
              <a:t> modify IMRT parameters in template (.</a:t>
            </a:r>
            <a:r>
              <a:rPr lang="en-US" altLang="zh-CN" sz="3100" dirty="0" err="1" smtClean="0"/>
              <a:t>hyp</a:t>
            </a:r>
            <a:r>
              <a:rPr lang="en-US" altLang="zh-CN" sz="31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3100" dirty="0" smtClean="0"/>
              <a:t>Template as an interfacing </a:t>
            </a:r>
            <a:r>
              <a:rPr lang="en-US" altLang="zh-CN" sz="3100" u="sng" dirty="0" smtClean="0"/>
              <a:t>“media” </a:t>
            </a:r>
            <a:r>
              <a:rPr lang="en-US" altLang="zh-CN" sz="3100" dirty="0" smtClean="0"/>
              <a:t>between program and Monaco</a:t>
            </a:r>
          </a:p>
          <a:p>
            <a:pPr>
              <a:lnSpc>
                <a:spcPct val="150000"/>
              </a:lnSpc>
            </a:pPr>
            <a:r>
              <a:rPr lang="en-US" altLang="zh-CN" sz="3100" dirty="0"/>
              <a:t>O</a:t>
            </a:r>
            <a:r>
              <a:rPr lang="en-US" altLang="zh-CN" sz="3100" dirty="0" smtClean="0"/>
              <a:t>nly fluence map optimization</a:t>
            </a:r>
          </a:p>
          <a:p>
            <a:pPr>
              <a:lnSpc>
                <a:spcPct val="150000"/>
              </a:lnSpc>
            </a:pPr>
            <a:r>
              <a:rPr lang="en-US" altLang="zh-CN" sz="3100" dirty="0" smtClean="0"/>
              <a:t>DVH statistics as evaluation criteria</a:t>
            </a:r>
          </a:p>
          <a:p>
            <a:pPr>
              <a:lnSpc>
                <a:spcPct val="150000"/>
              </a:lnSpc>
            </a:pPr>
            <a:r>
              <a:rPr lang="en-US" altLang="zh-CN" sz="3100" dirty="0" smtClean="0"/>
              <a:t>Robot framework as auto-tool to replace mouse-click</a:t>
            </a:r>
          </a:p>
          <a:p>
            <a:pPr>
              <a:lnSpc>
                <a:spcPct val="150000"/>
              </a:lnSpc>
            </a:pPr>
            <a:r>
              <a:rPr lang="en-US" altLang="zh-CN" sz="3100" dirty="0" smtClean="0"/>
              <a:t>Only VMAT delivery</a:t>
            </a:r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431" y="1793632"/>
            <a:ext cx="5946483" cy="40129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63128" y="5806552"/>
            <a:ext cx="35060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Auto-planning Structure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216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Auto-Planning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38439" y="1722650"/>
                <a:ext cx="10826730" cy="431660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IMRT parameters in Monaco TPS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 smtClean="0"/>
                  <a:t>   1. Isocontraint (IC): planner/program modified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2. Isoeffect (IE):  TPS optimized results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 smtClean="0"/>
                  <a:t>   3. Importance weight (W): Tumors:1.0; OARs:0.01 as initial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 smtClean="0"/>
                  <a:t>   4. Relative Impact (RI): dose conflict between Tumors and OARs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 smtClean="0"/>
                  <a:t>   5. DVH statistics (DVH): final statistics of dose distribution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Rule for </a:t>
                </a:r>
                <a:r>
                  <a:rPr lang="en-US" altLang="zh-CN" dirty="0" smtClean="0"/>
                  <a:t>Updating parameters in template modifier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2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200" dirty="0" smtClean="0"/>
                  <a:t>1</a:t>
                </a:r>
                <a:r>
                  <a:rPr lang="en-US" altLang="zh-CN" sz="2200" dirty="0"/>
                  <a:t>. Based on the experience of </a:t>
                </a:r>
                <a:r>
                  <a:rPr lang="en-US" altLang="zh-CN" sz="2200" dirty="0" smtClean="0"/>
                  <a:t>experts</a:t>
                </a:r>
                <a:endParaRPr lang="en-US" altLang="zh-CN" sz="2200" dirty="0"/>
              </a:p>
              <a:p>
                <a:pPr marL="0" indent="0">
                  <a:buNone/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1" dirty="0" smtClean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200" dirty="0" smtClean="0"/>
                  <a:t>2</a:t>
                </a:r>
                <a:r>
                  <a:rPr lang="en-US" altLang="zh-CN" sz="2200" dirty="0"/>
                  <a:t>.</a:t>
                </a:r>
                <a:r>
                  <a:rPr lang="en-US" altLang="zh-CN" sz="22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𝐼𝐸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𝑅𝐼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𝐷𝑉𝐻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38439" y="1722650"/>
                <a:ext cx="10826730" cy="4316605"/>
              </a:xfrm>
              <a:blipFill rotWithShape="0">
                <a:blip r:embed="rId2"/>
                <a:stretch>
                  <a:fillRect l="-901" t="-4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Template Driven &amp; Rule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34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Auto-Planning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Template Driven &amp; Rule Based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93" y="1788599"/>
            <a:ext cx="8659150" cy="39763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66216" y="5892249"/>
            <a:ext cx="42580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Rule for Update Template</a:t>
            </a:r>
            <a:endParaRPr lang="zh-CN" alt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853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Auto-Planning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Results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8" y="1793632"/>
            <a:ext cx="5569417" cy="37474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2410" r="4443" b="-1"/>
          <a:stretch/>
        </p:blipFill>
        <p:spPr>
          <a:xfrm>
            <a:off x="6302829" y="1727472"/>
            <a:ext cx="5162340" cy="394591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83887" y="5739548"/>
            <a:ext cx="9033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/>
              <a:t> 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Dose distribution &amp; DVH Comparison of auto (b, d) and clinical (a, c) prostate </a:t>
            </a:r>
            <a:r>
              <a:rPr lang="en-US" altLang="zh-C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plans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0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Auto-Planning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Results 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582040" y="5742766"/>
            <a:ext cx="923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/>
              <a:t> 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Dose distribution &amp; DVH Comparison of auto (b, d) and clinical (a, c) </a:t>
            </a:r>
            <a:r>
              <a:rPr lang="en-US" altLang="zh-C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Head&amp;Neck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plans</a:t>
            </a:r>
            <a:r>
              <a:rPr lang="en-US" altLang="zh-CN" sz="1400" b="1" dirty="0" smtClean="0"/>
              <a:t> </a:t>
            </a:r>
            <a:endParaRPr lang="zh-CN" altLang="en-US" sz="1400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0" y="1769857"/>
            <a:ext cx="5463689" cy="38082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3631"/>
            <a:ext cx="5369170" cy="38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2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kta PPT template D6">
  <a:themeElements>
    <a:clrScheme name="Elekta">
      <a:dk1>
        <a:srgbClr val="63666A"/>
      </a:dk1>
      <a:lt1>
        <a:srgbClr val="FFFFFF"/>
      </a:lt1>
      <a:dk2>
        <a:srgbClr val="006580"/>
      </a:dk2>
      <a:lt2>
        <a:srgbClr val="C8C9C8"/>
      </a:lt2>
      <a:accent1>
        <a:srgbClr val="75C4D7"/>
      </a:accent1>
      <a:accent2>
        <a:srgbClr val="B8DDE1"/>
      </a:accent2>
      <a:accent3>
        <a:srgbClr val="A20067"/>
      </a:accent3>
      <a:accent4>
        <a:srgbClr val="4C8C2B"/>
      </a:accent4>
      <a:accent5>
        <a:srgbClr val="27008A"/>
      </a:accent5>
      <a:accent6>
        <a:srgbClr val="E75301"/>
      </a:accent6>
      <a:hlink>
        <a:srgbClr val="A4343A"/>
      </a:hlink>
      <a:folHlink>
        <a:srgbClr val="00BEE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ekta Powerpoint template 2017.potx" id="{DD1EF13E-009C-4BBF-8C52-8E1E5EBC5E7D}" vid="{5EEDD7A6-1DF7-40D2-9C3E-528316D5B3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1052</Words>
  <Application>Microsoft Office PowerPoint</Application>
  <PresentationFormat>宽屏</PresentationFormat>
  <Paragraphs>197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.AppleSystemUIFont</vt:lpstr>
      <vt:lpstr>黑体</vt:lpstr>
      <vt:lpstr>Arial</vt:lpstr>
      <vt:lpstr>Cambria Math</vt:lpstr>
      <vt:lpstr>Wingdings</vt:lpstr>
      <vt:lpstr>Elekta PPT template D6</vt:lpstr>
      <vt:lpstr>Rule Based Auto-Planning</vt:lpstr>
      <vt:lpstr>Inverse Treatment Planning</vt:lpstr>
      <vt:lpstr>Monaco TPS</vt:lpstr>
      <vt:lpstr>Monaco TPS</vt:lpstr>
      <vt:lpstr>Our Idea for auto-planning</vt:lpstr>
      <vt:lpstr>Auto-Planning</vt:lpstr>
      <vt:lpstr>Auto-Planning</vt:lpstr>
      <vt:lpstr>Auto-Planning</vt:lpstr>
      <vt:lpstr>Auto-Planning</vt:lpstr>
      <vt:lpstr>Details</vt:lpstr>
      <vt:lpstr>Details</vt:lpstr>
      <vt:lpstr>Details</vt:lpstr>
      <vt:lpstr>Details</vt:lpstr>
      <vt:lpstr>Details</vt:lpstr>
      <vt:lpstr>Future Work</vt:lpstr>
      <vt:lpstr>Reinforcement Learning</vt:lpstr>
      <vt:lpstr>Reinforcement Learning </vt:lpstr>
      <vt:lpstr>PowerPoint 演示文稿</vt:lpstr>
      <vt:lpstr>Reinforcement Learning</vt:lpstr>
      <vt:lpstr>2019.1.7</vt:lpstr>
      <vt:lpstr>2019.1.7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Huang, Xiaotian</dc:creator>
  <cp:lastModifiedBy>Huang, Xiaotian</cp:lastModifiedBy>
  <cp:revision>57</cp:revision>
  <dcterms:created xsi:type="dcterms:W3CDTF">2018-12-25T05:44:50Z</dcterms:created>
  <dcterms:modified xsi:type="dcterms:W3CDTF">2019-01-07T03:31:22Z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